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65" r:id="rId3"/>
    <p:sldId id="415" r:id="rId4"/>
    <p:sldId id="420" r:id="rId5"/>
    <p:sldId id="314" r:id="rId6"/>
    <p:sldId id="416" r:id="rId7"/>
    <p:sldId id="305" r:id="rId8"/>
    <p:sldId id="370" r:id="rId9"/>
    <p:sldId id="372" r:id="rId10"/>
    <p:sldId id="375" r:id="rId11"/>
    <p:sldId id="380" r:id="rId12"/>
    <p:sldId id="267" r:id="rId13"/>
    <p:sldId id="268" r:id="rId14"/>
    <p:sldId id="269" r:id="rId15"/>
    <p:sldId id="295" r:id="rId16"/>
    <p:sldId id="270" r:id="rId17"/>
    <p:sldId id="278" r:id="rId18"/>
    <p:sldId id="279" r:id="rId19"/>
    <p:sldId id="280" r:id="rId20"/>
    <p:sldId id="281" r:id="rId21"/>
    <p:sldId id="417" r:id="rId22"/>
    <p:sldId id="283" r:id="rId23"/>
    <p:sldId id="290" r:id="rId24"/>
    <p:sldId id="285" r:id="rId25"/>
    <p:sldId id="286" r:id="rId26"/>
    <p:sldId id="418" r:id="rId27"/>
    <p:sldId id="287" r:id="rId28"/>
    <p:sldId id="419" r:id="rId29"/>
    <p:sldId id="288" r:id="rId30"/>
    <p:sldId id="289" r:id="rId31"/>
    <p:sldId id="291" r:id="rId32"/>
    <p:sldId id="292" r:id="rId33"/>
    <p:sldId id="293" r:id="rId34"/>
    <p:sldId id="296" r:id="rId35"/>
    <p:sldId id="294" r:id="rId36"/>
    <p:sldId id="297" r:id="rId37"/>
    <p:sldId id="298" r:id="rId38"/>
    <p:sldId id="299" r:id="rId39"/>
    <p:sldId id="405" r:id="rId40"/>
    <p:sldId id="404" r:id="rId41"/>
    <p:sldId id="406" r:id="rId42"/>
    <p:sldId id="302" r:id="rId43"/>
    <p:sldId id="303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8A4B31-5469-3A40-97CF-8A0762FD1C4C}" v="7" dt="2021-09-23T07:42:06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Stijl, gemiddeld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60"/>
    <p:restoredTop sz="67335"/>
  </p:normalViewPr>
  <p:slideViewPr>
    <p:cSldViewPr snapToGrid="0" snapToObjects="1">
      <p:cViewPr varScale="1">
        <p:scale>
          <a:sx n="98" d="100"/>
          <a:sy n="98" d="100"/>
        </p:scale>
        <p:origin x="1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buurs SM, Sanne" userId="d4330de1-1801-493b-862a-3955beb6ddf5" providerId="ADAL" clId="{9E8A4B31-5469-3A40-97CF-8A0762FD1C4C}"/>
    <pc:docChg chg="custSel addSld modSld">
      <pc:chgData name="Nabuurs SM, Sanne" userId="d4330de1-1801-493b-862a-3955beb6ddf5" providerId="ADAL" clId="{9E8A4B31-5469-3A40-97CF-8A0762FD1C4C}" dt="2021-09-23T07:42:49.981" v="209" actId="20577"/>
      <pc:docMkLst>
        <pc:docMk/>
      </pc:docMkLst>
      <pc:sldChg chg="modSp add mod">
        <pc:chgData name="Nabuurs SM, Sanne" userId="d4330de1-1801-493b-862a-3955beb6ddf5" providerId="ADAL" clId="{9E8A4B31-5469-3A40-97CF-8A0762FD1C4C}" dt="2021-09-23T07:42:24.071" v="177" actId="20577"/>
        <pc:sldMkLst>
          <pc:docMk/>
          <pc:sldMk cId="1684015484" sldId="265"/>
        </pc:sldMkLst>
        <pc:graphicFrameChg chg="mod modGraphic">
          <ac:chgData name="Nabuurs SM, Sanne" userId="d4330de1-1801-493b-862a-3955beb6ddf5" providerId="ADAL" clId="{9E8A4B31-5469-3A40-97CF-8A0762FD1C4C}" dt="2021-09-23T07:42:24.071" v="177" actId="20577"/>
          <ac:graphicFrameMkLst>
            <pc:docMk/>
            <pc:sldMk cId="1684015484" sldId="265"/>
            <ac:graphicFrameMk id="5" creationId="{C73F835B-8BC4-B145-B985-B4617E929D99}"/>
          </ac:graphicFrameMkLst>
        </pc:graphicFrameChg>
      </pc:sldChg>
      <pc:sldChg chg="addSp modSp new mod">
        <pc:chgData name="Nabuurs SM, Sanne" userId="d4330de1-1801-493b-862a-3955beb6ddf5" providerId="ADAL" clId="{9E8A4B31-5469-3A40-97CF-8A0762FD1C4C}" dt="2021-09-23T07:42:49.981" v="209" actId="20577"/>
        <pc:sldMkLst>
          <pc:docMk/>
          <pc:sldMk cId="2261030065" sldId="420"/>
        </pc:sldMkLst>
        <pc:spChg chg="mod">
          <ac:chgData name="Nabuurs SM, Sanne" userId="d4330de1-1801-493b-862a-3955beb6ddf5" providerId="ADAL" clId="{9E8A4B31-5469-3A40-97CF-8A0762FD1C4C}" dt="2021-09-21T12:57:58.425" v="21" actId="20577"/>
          <ac:spMkLst>
            <pc:docMk/>
            <pc:sldMk cId="2261030065" sldId="420"/>
            <ac:spMk id="2" creationId="{E1D258DF-62CC-C14C-B5F8-D9993BE78927}"/>
          </ac:spMkLst>
        </pc:spChg>
        <pc:spChg chg="mod">
          <ac:chgData name="Nabuurs SM, Sanne" userId="d4330de1-1801-493b-862a-3955beb6ddf5" providerId="ADAL" clId="{9E8A4B31-5469-3A40-97CF-8A0762FD1C4C}" dt="2021-09-23T07:42:49.981" v="209" actId="20577"/>
          <ac:spMkLst>
            <pc:docMk/>
            <pc:sldMk cId="2261030065" sldId="420"/>
            <ac:spMk id="3" creationId="{3284D45E-F69A-5A47-850E-D0FB7798C51A}"/>
          </ac:spMkLst>
        </pc:spChg>
        <pc:picChg chg="add mod">
          <ac:chgData name="Nabuurs SM, Sanne" userId="d4330de1-1801-493b-862a-3955beb6ddf5" providerId="ADAL" clId="{9E8A4B31-5469-3A40-97CF-8A0762FD1C4C}" dt="2021-09-21T13:07:39.587" v="134" actId="1076"/>
          <ac:picMkLst>
            <pc:docMk/>
            <pc:sldMk cId="2261030065" sldId="420"/>
            <ac:picMk id="4" creationId="{E47901DB-E26D-7F45-BDD2-1541E31820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14E98-F2EE-2346-93FE-7661C11D3155}" type="datetimeFigureOut">
              <a:rPr lang="nl-NL" smtClean="0"/>
              <a:t>23-09-2021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926FC-E821-9F49-B0B6-4892661EF9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79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26FC-E821-9F49-B0B6-4892661EF94E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275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pH &gt; </a:t>
            </a:r>
            <a:r>
              <a:rPr lang="nl-NL" sz="1200" dirty="0" err="1"/>
              <a:t>pKa</a:t>
            </a:r>
            <a:r>
              <a:rPr lang="nl-NL" sz="1200" dirty="0"/>
              <a:t> 		→ 		[A-] &gt; [HA]</a:t>
            </a:r>
          </a:p>
          <a:p>
            <a:endParaRPr lang="nl-NL" sz="1200" dirty="0"/>
          </a:p>
          <a:p>
            <a:r>
              <a:rPr lang="nl-NL" sz="1200" dirty="0"/>
              <a:t>pH &lt; </a:t>
            </a:r>
            <a:r>
              <a:rPr lang="nl-NL" sz="1200" dirty="0" err="1"/>
              <a:t>pKa</a:t>
            </a:r>
            <a:r>
              <a:rPr lang="nl-NL" sz="1200" dirty="0"/>
              <a:t> 		→		[A-] &lt; [HA]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5764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pH &gt; </a:t>
            </a:r>
            <a:r>
              <a:rPr lang="nl-NL" sz="1200" dirty="0" err="1"/>
              <a:t>pKa</a:t>
            </a:r>
            <a:r>
              <a:rPr lang="nl-NL" sz="1200" dirty="0"/>
              <a:t> 		→ 		[A-] &gt; [HA]</a:t>
            </a:r>
          </a:p>
          <a:p>
            <a:endParaRPr lang="nl-NL" sz="1200" dirty="0"/>
          </a:p>
          <a:p>
            <a:r>
              <a:rPr lang="nl-NL" sz="1200" dirty="0"/>
              <a:t>pH &lt; </a:t>
            </a:r>
            <a:r>
              <a:rPr lang="nl-NL" sz="1200" dirty="0" err="1"/>
              <a:t>pKa</a:t>
            </a:r>
            <a:r>
              <a:rPr lang="nl-NL" sz="1200" dirty="0"/>
              <a:t> 		→		[A-] &lt; [HA]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2783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586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20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26FC-E821-9F49-B0B6-4892661EF94E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9281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26FC-E821-9F49-B0B6-4892661EF94E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8120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26FC-E821-9F49-B0B6-4892661EF94E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558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23-09-2021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78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23-09-2021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722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6785" y="333375"/>
            <a:ext cx="2880783" cy="579278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434" y="333375"/>
            <a:ext cx="8439151" cy="579278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23-09-2021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79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23-09-2021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2072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23-09-2021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17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23-09-2021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894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23-09-2021</a:t>
            </a:fld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43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4" y="333375"/>
            <a:ext cx="11042153" cy="935038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23-09-2021</a:t>
            </a:fld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55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23-09-2021</a:t>
            </a:fld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5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23-09-2021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432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23-09-2021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66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33376"/>
            <a:ext cx="11523133" cy="7921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Arial" charset="0"/>
              </a:defRPr>
            </a:lvl1pPr>
          </a:lstStyle>
          <a:p>
            <a:fld id="{23691A47-B2AD-9A4C-89C8-7DA6A2265017}" type="datetimeFigureOut">
              <a:rPr lang="nl-NL" smtClean="0"/>
              <a:t>23-09-2021</a:t>
            </a:fld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Arial" charset="0"/>
              </a:defRPr>
            </a:lvl1pPr>
          </a:lstStyle>
          <a:p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34434" y="1125538"/>
            <a:ext cx="115231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 sz="1800"/>
          </a:p>
        </p:txBody>
      </p:sp>
      <p:pic>
        <p:nvPicPr>
          <p:cNvPr id="1032" name="Picture 8" descr="img_hh_logo_n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6173788"/>
            <a:ext cx="2679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71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www.youtube.com/watch?v=S6aIS2aoy9Q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3_RwaMP5484OTUfon9xkMnEpmJlNzRAfPP2WxHcv2fE/edit#slide=id.g3d18bffe36_0_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hyperlink" Target="https://proteopedia.org/w/User:Eric_Martz/Ramachandran_Principle_Quiz" TargetMode="External"/><Relationship Id="rId4" Type="http://schemas.openxmlformats.org/officeDocument/2006/relationships/hyperlink" Target="https://www.youtube.com/watch?v=Q1ftYq13XKk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youtube.com/watch?v=PeFdl6KmxY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D6vyfTtE4U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23B313pFIXE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DHYIReVPr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nl-NL" dirty="0"/>
              <a:t>Biochemie 1 voor </a:t>
            </a:r>
            <a:r>
              <a:rPr lang="nl-NL" dirty="0" err="1"/>
              <a:t>bioinformatici</a:t>
            </a:r>
            <a:br>
              <a:rPr lang="nl-NL" dirty="0"/>
            </a:br>
            <a:r>
              <a:rPr lang="nl-NL" dirty="0"/>
              <a:t>Les 4	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dr. Sanne Nabuurs</a:t>
            </a:r>
          </a:p>
        </p:txBody>
      </p:sp>
    </p:spTree>
    <p:extLst>
      <p:ext uri="{BB962C8B-B14F-4D97-AF65-F5344CB8AC3E}">
        <p14:creationId xmlns:p14="http://schemas.microsoft.com/office/powerpoint/2010/main" val="169955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5"/>
          <p:cNvPicPr>
            <a:picLocks noChangeAspect="1"/>
          </p:cNvPicPr>
          <p:nvPr/>
        </p:nvPicPr>
        <p:blipFill rotWithShape="1">
          <a:blip r:embed="rId2"/>
          <a:srcRect l="-259" t="3935" r="58"/>
          <a:stretch/>
        </p:blipFill>
        <p:spPr bwMode="auto">
          <a:xfrm>
            <a:off x="2161908" y="152400"/>
            <a:ext cx="7424052" cy="649949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967689-477B-48EB-85FE-2C856525C24A}"/>
              </a:ext>
            </a:extLst>
          </p:cNvPr>
          <p:cNvSpPr/>
          <p:nvPr/>
        </p:nvSpPr>
        <p:spPr>
          <a:xfrm>
            <a:off x="7711440" y="4312920"/>
            <a:ext cx="1676400" cy="241517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5C4E2D4D-B3BB-43C7-BB8A-A51E2CC42A05}"/>
              </a:ext>
            </a:extLst>
          </p:cNvPr>
          <p:cNvSpPr txBox="1">
            <a:spLocks/>
          </p:cNvSpPr>
          <p:nvPr/>
        </p:nvSpPr>
        <p:spPr>
          <a:xfrm>
            <a:off x="2192388" y="6651898"/>
            <a:ext cx="6357252" cy="336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* For these </a:t>
            </a:r>
            <a:r>
              <a:rPr lang="nl-NL" sz="1200" dirty="0" err="1"/>
              <a:t>amino</a:t>
            </a:r>
            <a:r>
              <a:rPr lang="nl-NL" sz="1200" dirty="0"/>
              <a:t> </a:t>
            </a:r>
            <a:r>
              <a:rPr lang="nl-NL" sz="1200" dirty="0" err="1"/>
              <a:t>acids</a:t>
            </a:r>
            <a:r>
              <a:rPr lang="nl-NL" sz="1200" dirty="0"/>
              <a:t>, </a:t>
            </a:r>
            <a:r>
              <a:rPr lang="nl-NL" sz="1200" dirty="0" err="1"/>
              <a:t>the</a:t>
            </a:r>
            <a:r>
              <a:rPr lang="nl-NL" sz="1200" dirty="0"/>
              <a:t> R-</a:t>
            </a:r>
            <a:r>
              <a:rPr lang="nl-NL" sz="1200" dirty="0" err="1"/>
              <a:t>group</a:t>
            </a:r>
            <a:r>
              <a:rPr lang="nl-NL" sz="1200" dirty="0"/>
              <a:t> </a:t>
            </a:r>
            <a:r>
              <a:rPr lang="nl-NL" sz="1200" dirty="0" err="1"/>
              <a:t>ionization</a:t>
            </a:r>
            <a:r>
              <a:rPr lang="nl-NL" sz="1200" dirty="0"/>
              <a:t> </a:t>
            </a:r>
            <a:r>
              <a:rPr lang="nl-NL" sz="1200" dirty="0" err="1"/>
              <a:t>occurs</a:t>
            </a:r>
            <a:r>
              <a:rPr lang="nl-NL" sz="1200" dirty="0"/>
              <a:t> </a:t>
            </a:r>
            <a:r>
              <a:rPr lang="nl-NL" sz="1200" dirty="0" err="1"/>
              <a:t>before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el-GR" sz="1200" dirty="0"/>
              <a:t>α</a:t>
            </a:r>
            <a:r>
              <a:rPr lang="nl-NL" sz="1200" dirty="0"/>
              <a:t>-NH</a:t>
            </a:r>
            <a:r>
              <a:rPr lang="nl-NL" sz="1200" baseline="-25000" dirty="0"/>
              <a:t>3</a:t>
            </a:r>
            <a:r>
              <a:rPr lang="nl-NL" sz="1200" baseline="30000" dirty="0"/>
              <a:t>+</a:t>
            </a:r>
            <a:r>
              <a:rPr lang="nl-NL" sz="1200" dirty="0"/>
              <a:t> </a:t>
            </a:r>
            <a:r>
              <a:rPr lang="nl-NL" sz="1200" dirty="0" err="1"/>
              <a:t>ionization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159781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8508" y="138511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Teken:</a:t>
            </a:r>
          </a:p>
          <a:p>
            <a:pPr marL="514350" indent="-514350">
              <a:buFont typeface="+mj-lt"/>
              <a:buAutoNum type="alphaLcParenR"/>
            </a:pPr>
            <a:r>
              <a:rPr lang="nl-NL" sz="2000" dirty="0" err="1"/>
              <a:t>aspartaat</a:t>
            </a:r>
            <a:r>
              <a:rPr lang="nl-NL" sz="2000" dirty="0"/>
              <a:t> bij pH = 1</a:t>
            </a:r>
          </a:p>
          <a:p>
            <a:pPr marL="514350" indent="-514350">
              <a:buFont typeface="+mj-lt"/>
              <a:buAutoNum type="alphaLcParenR"/>
            </a:pPr>
            <a:r>
              <a:rPr lang="nl-NL" sz="2000" dirty="0" err="1"/>
              <a:t>aspartaat</a:t>
            </a:r>
            <a:r>
              <a:rPr lang="nl-NL" sz="2000" dirty="0"/>
              <a:t> bij pH = 7</a:t>
            </a:r>
          </a:p>
          <a:p>
            <a:pPr marL="514350" indent="-514350">
              <a:buFont typeface="+mj-lt"/>
              <a:buAutoNum type="alphaLcParenR"/>
            </a:pPr>
            <a:r>
              <a:rPr lang="nl-NL" sz="2000" dirty="0" err="1"/>
              <a:t>aspartaat</a:t>
            </a:r>
            <a:r>
              <a:rPr lang="nl-NL" sz="2000" dirty="0"/>
              <a:t> bij pH = 12</a:t>
            </a:r>
          </a:p>
          <a:p>
            <a:pPr marL="514350" indent="-514350">
              <a:buFont typeface="+mj-lt"/>
              <a:buAutoNum type="alphaLcParenR"/>
            </a:pPr>
            <a:r>
              <a:rPr lang="nl-NL" sz="2000" dirty="0"/>
              <a:t>lysine bij pH = 1</a:t>
            </a:r>
          </a:p>
          <a:p>
            <a:pPr marL="514350" indent="-514350">
              <a:buFont typeface="+mj-lt"/>
              <a:buAutoNum type="alphaLcParenR"/>
            </a:pPr>
            <a:r>
              <a:rPr lang="nl-NL" sz="2000" dirty="0"/>
              <a:t>lysine bij pH = 7</a:t>
            </a:r>
          </a:p>
          <a:p>
            <a:pPr marL="514350" indent="-514350">
              <a:buFont typeface="+mj-lt"/>
              <a:buAutoNum type="alphaLcParenR"/>
            </a:pPr>
            <a:r>
              <a:rPr lang="nl-NL" sz="2000" dirty="0"/>
              <a:t>lysine bij pH = 12</a:t>
            </a:r>
          </a:p>
        </p:txBody>
      </p:sp>
      <p:pic>
        <p:nvPicPr>
          <p:cNvPr id="4" name="Tijdelijke aanduiding voor inhoud 5"/>
          <p:cNvPicPr>
            <a:picLocks noChangeAspect="1"/>
          </p:cNvPicPr>
          <p:nvPr/>
        </p:nvPicPr>
        <p:blipFill rotWithShape="1">
          <a:blip r:embed="rId3"/>
          <a:srcRect l="-2179" t="3935" r="1682"/>
          <a:stretch/>
        </p:blipFill>
        <p:spPr bwMode="auto">
          <a:xfrm>
            <a:off x="5270868" y="640090"/>
            <a:ext cx="5464790" cy="4770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457180-C030-424E-9346-BBE80F305001}"/>
              </a:ext>
            </a:extLst>
          </p:cNvPr>
          <p:cNvSpPr/>
          <p:nvPr/>
        </p:nvSpPr>
        <p:spPr>
          <a:xfrm>
            <a:off x="358508" y="338614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dirty="0">
                <a:cs typeface="Arial"/>
              </a:rPr>
              <a:t>Oefening</a:t>
            </a:r>
            <a:endParaRPr lang="nl-NL" sz="3200" dirty="0">
              <a:cs typeface="Arial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77A67AF-DDB3-4FF6-A3A5-43847D728000}"/>
              </a:ext>
            </a:extLst>
          </p:cNvPr>
          <p:cNvSpPr txBox="1">
            <a:spLocks/>
          </p:cNvSpPr>
          <p:nvPr/>
        </p:nvSpPr>
        <p:spPr>
          <a:xfrm>
            <a:off x="5270868" y="5711686"/>
            <a:ext cx="6357252" cy="336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* For these </a:t>
            </a:r>
            <a:r>
              <a:rPr lang="nl-NL" sz="1200" dirty="0" err="1"/>
              <a:t>amino</a:t>
            </a:r>
            <a:r>
              <a:rPr lang="nl-NL" sz="1200" dirty="0"/>
              <a:t> </a:t>
            </a:r>
            <a:r>
              <a:rPr lang="nl-NL" sz="1200" dirty="0" err="1"/>
              <a:t>acids</a:t>
            </a:r>
            <a:r>
              <a:rPr lang="nl-NL" sz="1200" dirty="0"/>
              <a:t>, </a:t>
            </a:r>
            <a:r>
              <a:rPr lang="nl-NL" sz="1200" dirty="0" err="1"/>
              <a:t>the</a:t>
            </a:r>
            <a:r>
              <a:rPr lang="nl-NL" sz="1200" dirty="0"/>
              <a:t> R-</a:t>
            </a:r>
            <a:r>
              <a:rPr lang="nl-NL" sz="1200" dirty="0" err="1"/>
              <a:t>group</a:t>
            </a:r>
            <a:r>
              <a:rPr lang="nl-NL" sz="1200" dirty="0"/>
              <a:t> </a:t>
            </a:r>
            <a:r>
              <a:rPr lang="nl-NL" sz="1200" dirty="0" err="1"/>
              <a:t>ionization</a:t>
            </a:r>
            <a:r>
              <a:rPr lang="nl-NL" sz="1200" dirty="0"/>
              <a:t> </a:t>
            </a:r>
            <a:r>
              <a:rPr lang="nl-NL" sz="1200" dirty="0" err="1"/>
              <a:t>occurs</a:t>
            </a:r>
            <a:r>
              <a:rPr lang="nl-NL" sz="1200" dirty="0"/>
              <a:t> </a:t>
            </a:r>
            <a:r>
              <a:rPr lang="nl-NL" sz="1200" dirty="0" err="1"/>
              <a:t>before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el-GR" sz="1200" dirty="0"/>
              <a:t>α</a:t>
            </a:r>
            <a:r>
              <a:rPr lang="nl-NL" sz="1200" dirty="0"/>
              <a:t>-NH</a:t>
            </a:r>
            <a:r>
              <a:rPr lang="nl-NL" sz="1200" baseline="-25000" dirty="0"/>
              <a:t>3</a:t>
            </a:r>
            <a:r>
              <a:rPr lang="nl-NL" sz="1200" baseline="30000" dirty="0"/>
              <a:t>+</a:t>
            </a:r>
            <a:r>
              <a:rPr lang="nl-NL" sz="1200" dirty="0"/>
              <a:t> </a:t>
            </a:r>
            <a:r>
              <a:rPr lang="nl-NL" sz="1200" dirty="0" err="1"/>
              <a:t>ionization</a:t>
            </a:r>
            <a:endParaRPr lang="nl-NL" sz="1200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8080502-286E-B94A-9207-01052C53D6F6}"/>
              </a:ext>
            </a:extLst>
          </p:cNvPr>
          <p:cNvSpPr txBox="1"/>
          <p:nvPr/>
        </p:nvSpPr>
        <p:spPr>
          <a:xfrm>
            <a:off x="952411" y="4511357"/>
            <a:ext cx="405752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pH &gt; </a:t>
            </a:r>
            <a:r>
              <a:rPr lang="nl-NL" dirty="0" err="1"/>
              <a:t>pKa</a:t>
            </a:r>
            <a:r>
              <a:rPr lang="nl-NL" dirty="0"/>
              <a:t> 	→ 	[A-] &gt; [HA]</a:t>
            </a:r>
          </a:p>
          <a:p>
            <a:r>
              <a:rPr lang="nl-NL" dirty="0"/>
              <a:t>pH &lt; </a:t>
            </a:r>
            <a:r>
              <a:rPr lang="nl-NL" dirty="0" err="1"/>
              <a:t>pKa</a:t>
            </a:r>
            <a:r>
              <a:rPr lang="nl-NL" dirty="0"/>
              <a:t> 	→	[A-] &lt; [HA]</a:t>
            </a:r>
          </a:p>
          <a:p>
            <a:r>
              <a:rPr lang="nl-NL" dirty="0"/>
              <a:t>pH hoger dan </a:t>
            </a:r>
            <a:r>
              <a:rPr lang="nl-NL" dirty="0" err="1"/>
              <a:t>pKa</a:t>
            </a:r>
            <a:r>
              <a:rPr lang="nl-NL" dirty="0"/>
              <a:t>, basisch (hoge pH)</a:t>
            </a:r>
          </a:p>
          <a:p>
            <a:r>
              <a:rPr lang="nl-NL" dirty="0"/>
              <a:t>pH lager dan </a:t>
            </a:r>
            <a:r>
              <a:rPr lang="nl-NL" dirty="0" err="1"/>
              <a:t>pKa</a:t>
            </a:r>
            <a:r>
              <a:rPr lang="nl-NL" dirty="0"/>
              <a:t>, zuur (lage pH)</a:t>
            </a:r>
          </a:p>
        </p:txBody>
      </p:sp>
    </p:spTree>
    <p:extLst>
      <p:ext uri="{BB962C8B-B14F-4D97-AF65-F5344CB8AC3E}">
        <p14:creationId xmlns:p14="http://schemas.microsoft.com/office/powerpoint/2010/main" val="271909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Primaire structuur: </a:t>
            </a:r>
            <a:r>
              <a:rPr lang="nl-NL" dirty="0">
                <a:hlinkClick r:id="rId2"/>
              </a:rPr>
              <a:t>peptiden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Aminozuren zijn gelinkt door </a:t>
            </a:r>
            <a:r>
              <a:rPr lang="nl-NL" b="1" dirty="0"/>
              <a:t>peptidebindingen, </a:t>
            </a:r>
            <a:r>
              <a:rPr lang="nl-NL" dirty="0"/>
              <a:t>hier komt water bij vrij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14F7-55FA-9945-B442-8E8BAA68B454}" type="datetime10">
              <a:rPr lang="nl-NL" smtClean="0"/>
              <a:t>09:37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B8FA1-3D26-6943-BBC9-92544FC0C5E3}" type="slidenum">
              <a:rPr lang="nl-NL" smtClean="0"/>
              <a:t>12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74157"/>
            <a:ext cx="10747513" cy="292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8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Peptiden hebben richting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14F7-55FA-9945-B442-8E8BAA68B454}" type="datetime10">
              <a:rPr lang="nl-NL" smtClean="0"/>
              <a:t>09:37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B8FA1-3D26-6943-BBC9-92544FC0C5E3}" type="slidenum">
              <a:rPr lang="nl-NL" smtClean="0"/>
              <a:t>13</a:t>
            </a:fld>
            <a:endParaRPr lang="nl-NL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46" y="1324110"/>
            <a:ext cx="6822685" cy="5714000"/>
          </a:xfrm>
        </p:spPr>
      </p:pic>
      <p:sp>
        <p:nvSpPr>
          <p:cNvPr id="8" name="Tekstvak 7"/>
          <p:cNvSpPr txBox="1"/>
          <p:nvPr/>
        </p:nvSpPr>
        <p:spPr>
          <a:xfrm>
            <a:off x="728869" y="4505739"/>
            <a:ext cx="3631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YGGFL is chemisch anders dan LFGGY!</a:t>
            </a:r>
          </a:p>
        </p:txBody>
      </p:sp>
    </p:spTree>
    <p:extLst>
      <p:ext uri="{BB962C8B-B14F-4D97-AF65-F5344CB8AC3E}">
        <p14:creationId xmlns:p14="http://schemas.microsoft.com/office/powerpoint/2010/main" val="252912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Protein</a:t>
            </a:r>
            <a:r>
              <a:rPr lang="nl-NL" dirty="0"/>
              <a:t> backbone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800" dirty="0" err="1"/>
              <a:t>Protein</a:t>
            </a:r>
            <a:r>
              <a:rPr lang="nl-NL" sz="2800" dirty="0"/>
              <a:t> backbone is vast in structuur, de zijketens geven variatie</a:t>
            </a:r>
          </a:p>
          <a:p>
            <a:r>
              <a:rPr lang="nl-NL" sz="2800" dirty="0"/>
              <a:t>Backbone kan waterstofbruggen vormen: </a:t>
            </a:r>
          </a:p>
          <a:p>
            <a:pPr lvl="1"/>
            <a:r>
              <a:rPr lang="nl-NL" sz="2400" dirty="0"/>
              <a:t>C=O (acceptor)</a:t>
            </a:r>
          </a:p>
          <a:p>
            <a:pPr lvl="1"/>
            <a:r>
              <a:rPr lang="nl-NL" sz="2400" dirty="0"/>
              <a:t>N-H (donor)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14F7-55FA-9945-B442-8E8BAA68B454}" type="datetime10">
              <a:rPr lang="nl-NL" smtClean="0"/>
              <a:t>09:37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B8FA1-3D26-6943-BBC9-92544FC0C5E3}" type="slidenum">
              <a:rPr lang="nl-NL" smtClean="0"/>
              <a:t>14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910457"/>
            <a:ext cx="8534400" cy="233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48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Di-sulfide bruggen zijn covalente crosslinks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609600" y="1600201"/>
            <a:ext cx="6109252" cy="4525963"/>
          </a:xfrm>
        </p:spPr>
        <p:txBody>
          <a:bodyPr/>
          <a:lstStyle/>
          <a:p>
            <a:r>
              <a:rPr lang="nl-NL" sz="2800" dirty="0"/>
              <a:t>Naast de peptidebinding zijn ook andere covalente bindingen mogelijk, meest voorkomend zijn S-S bindingen</a:t>
            </a:r>
          </a:p>
          <a:p>
            <a:r>
              <a:rPr lang="nl-NL" sz="2800" dirty="0"/>
              <a:t>Zeldzaam zijn bindingen tussen zijgroepen en met andere moleculen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57" y="2089287"/>
            <a:ext cx="4989610" cy="403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8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Peptidebond is </a:t>
            </a:r>
            <a:r>
              <a:rPr lang="nl-NL" dirty="0" err="1"/>
              <a:t>planar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Elke binding geeft een “plat” vlak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14F7-55FA-9945-B442-8E8BAA68B454}" type="datetime10">
              <a:rPr lang="nl-NL" smtClean="0"/>
              <a:t>09:41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B8FA1-3D26-6943-BBC9-92544FC0C5E3}" type="slidenum">
              <a:rPr lang="nl-NL" smtClean="0"/>
              <a:t>16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78" y="2754797"/>
            <a:ext cx="6215269" cy="36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59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Peptidebond has double bond </a:t>
            </a:r>
            <a:r>
              <a:rPr lang="nl-NL" dirty="0" err="1"/>
              <a:t>character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Binding is vlak, mede door “dubbele” binding</a:t>
            </a:r>
          </a:p>
          <a:p>
            <a:r>
              <a:rPr lang="nl-NL" dirty="0"/>
              <a:t>Elektronen resoneren van C=O naar C=N</a:t>
            </a:r>
          </a:p>
          <a:p>
            <a:r>
              <a:rPr lang="nl-NL" dirty="0"/>
              <a:t>Hierdoor draait C-N binding niet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363850"/>
            <a:ext cx="853440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20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Cis en trans peptidebindingen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meeste peptidebindingen zijn trans: </a:t>
            </a:r>
            <a:br>
              <a:rPr lang="nl-NL" dirty="0"/>
            </a:br>
            <a:r>
              <a:rPr lang="nl-NL" dirty="0"/>
              <a:t>de 2 C</a:t>
            </a:r>
            <a:r>
              <a:rPr lang="nl-NL" dirty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nl-NL" dirty="0"/>
              <a:t> atomen aan weerszijden van de peptidebinding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71242"/>
            <a:ext cx="8534400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71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/>
              <a:t>De twee andere bindingen in backbone kunnen wel vrij draaien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N-C</a:t>
            </a:r>
            <a:r>
              <a:rPr lang="nl-NL" dirty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nl-NL" dirty="0"/>
              <a:t> = </a:t>
            </a:r>
            <a:r>
              <a:rPr lang="nl-NL" dirty="0" err="1"/>
              <a:t>phi</a:t>
            </a:r>
            <a:r>
              <a:rPr lang="nl-NL" dirty="0"/>
              <a:t> </a:t>
            </a:r>
            <a:r>
              <a:rPr lang="nl-NL" dirty="0">
                <a:latin typeface="Symbol" charset="2"/>
                <a:ea typeface="Symbol" charset="2"/>
                <a:cs typeface="Symbol" charset="2"/>
              </a:rPr>
              <a:t>f</a:t>
            </a:r>
            <a:r>
              <a:rPr lang="nl-NL" dirty="0"/>
              <a:t> </a:t>
            </a:r>
          </a:p>
          <a:p>
            <a:r>
              <a:rPr lang="nl-NL" dirty="0" err="1"/>
              <a:t>CO-C</a:t>
            </a:r>
            <a:r>
              <a:rPr lang="nl-NL" dirty="0" err="1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nl-NL" dirty="0">
                <a:latin typeface="Symbol" charset="2"/>
                <a:ea typeface="Symbol" charset="2"/>
                <a:cs typeface="Symbol" charset="2"/>
              </a:rPr>
              <a:t> = </a:t>
            </a:r>
            <a:r>
              <a:rPr lang="nl-NL" dirty="0" err="1">
                <a:ea typeface="Symbol" charset="2"/>
                <a:cs typeface="Symbol" charset="2"/>
              </a:rPr>
              <a:t>psi</a:t>
            </a:r>
            <a:r>
              <a:rPr lang="nl-NL" dirty="0">
                <a:ea typeface="Symbol" charset="2"/>
                <a:cs typeface="Symbol" charset="2"/>
              </a:rPr>
              <a:t> </a:t>
            </a:r>
            <a:r>
              <a:rPr lang="nl-NL" dirty="0">
                <a:latin typeface="Symbol" charset="2"/>
                <a:ea typeface="Symbol" charset="2"/>
                <a:cs typeface="Symbol" charset="2"/>
              </a:rPr>
              <a:t>y</a:t>
            </a:r>
          </a:p>
          <a:p>
            <a:r>
              <a:rPr lang="nl-NL" dirty="0" err="1">
                <a:ea typeface="Symbol" charset="2"/>
                <a:cs typeface="Symbol" charset="2"/>
              </a:rPr>
              <a:t>Dihedrale</a:t>
            </a:r>
            <a:r>
              <a:rPr lang="nl-NL" dirty="0">
                <a:ea typeface="Symbol" charset="2"/>
                <a:cs typeface="Symbol" charset="2"/>
              </a:rPr>
              <a:t> hoeken</a:t>
            </a:r>
          </a:p>
          <a:p>
            <a:endParaRPr lang="nl-NL" dirty="0">
              <a:ea typeface="Symbol" charset="2"/>
              <a:cs typeface="Symbol" charset="2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80" y="3378958"/>
            <a:ext cx="8904312" cy="347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0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Programma (voorlopig)</a:t>
            </a:r>
          </a:p>
        </p:txBody>
      </p:sp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C73F835B-8BC4-B145-B985-B4617E929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4138267"/>
              </p:ext>
            </p:extLst>
          </p:nvPr>
        </p:nvGraphicFramePr>
        <p:xfrm>
          <a:off x="724830" y="1412143"/>
          <a:ext cx="10247970" cy="483588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835693">
                  <a:extLst>
                    <a:ext uri="{9D8B030D-6E8A-4147-A177-3AD203B41FA5}">
                      <a16:colId xmlns:a16="http://schemas.microsoft.com/office/drawing/2014/main" val="583391439"/>
                    </a:ext>
                  </a:extLst>
                </a:gridCol>
                <a:gridCol w="1720963">
                  <a:extLst>
                    <a:ext uri="{9D8B030D-6E8A-4147-A177-3AD203B41FA5}">
                      <a16:colId xmlns:a16="http://schemas.microsoft.com/office/drawing/2014/main" val="3797513393"/>
                    </a:ext>
                  </a:extLst>
                </a:gridCol>
                <a:gridCol w="1976799">
                  <a:extLst>
                    <a:ext uri="{9D8B030D-6E8A-4147-A177-3AD203B41FA5}">
                      <a16:colId xmlns:a16="http://schemas.microsoft.com/office/drawing/2014/main" val="2634256503"/>
                    </a:ext>
                  </a:extLst>
                </a:gridCol>
                <a:gridCol w="2576829">
                  <a:extLst>
                    <a:ext uri="{9D8B030D-6E8A-4147-A177-3AD203B41FA5}">
                      <a16:colId xmlns:a16="http://schemas.microsoft.com/office/drawing/2014/main" val="3372498815"/>
                    </a:ext>
                  </a:extLst>
                </a:gridCol>
                <a:gridCol w="2137686">
                  <a:extLst>
                    <a:ext uri="{9D8B030D-6E8A-4147-A177-3AD203B41FA5}">
                      <a16:colId xmlns:a16="http://schemas.microsoft.com/office/drawing/2014/main" val="136368319"/>
                    </a:ext>
                  </a:extLst>
                </a:gridCol>
              </a:tblGrid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Vorm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Inhoud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Hoofdstuk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9439602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1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Wk37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Klas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Intro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1 + 2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6612955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2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Klas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pH + buffers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3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7343111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3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Wk 38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Online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aminozuren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3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2282169"/>
                  </a:ext>
                </a:extLst>
              </a:tr>
              <a:tr h="489907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4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Klas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Rekenen aminozuren</a:t>
                      </a:r>
                    </a:p>
                    <a:p>
                      <a:r>
                        <a:rPr lang="nl-NL" sz="1400">
                          <a:effectLst/>
                        </a:rPr>
                        <a:t>Eiwitstructuur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4 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0795377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5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Wk 39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Online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Structuurbepaling opdracht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3869562"/>
                  </a:ext>
                </a:extLst>
              </a:tr>
              <a:tr h="489907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6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klas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structuurbepaling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dirty="0">
                          <a:effectLst/>
                        </a:rPr>
                        <a:t>4 + extra literatuur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037098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7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Wk 40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klas 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Aminozuurtoets</a:t>
                      </a:r>
                    </a:p>
                    <a:p>
                      <a:r>
                        <a:rPr lang="nl-NL" sz="1400" dirty="0">
                          <a:effectLst/>
                        </a:rPr>
                        <a:t>Enzymen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6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1849360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8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klas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Michaelis menten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7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4996663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9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Wk 41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computerzaal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pymol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3390840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10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Wk 43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klas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Allosterie en mechanismes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7+8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8459199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11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Klas/online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Hemoglobine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9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4848709"/>
                  </a:ext>
                </a:extLst>
              </a:tr>
              <a:tr h="489907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12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computerzaal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Programmeren michaelis menten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7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2177365"/>
                  </a:ext>
                </a:extLst>
              </a:tr>
              <a:tr h="489907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13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Wk 44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klas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Lipiden en membraaneiwitten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12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8945152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14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klas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Vragen/oefententamen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 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8565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015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hlinkClick r:id="rId3"/>
              </a:rPr>
              <a:t>Combinaties van </a:t>
            </a:r>
            <a:r>
              <a:rPr lang="nl-NL" sz="4000" dirty="0" err="1">
                <a:hlinkClick r:id="rId3"/>
              </a:rPr>
              <a:t>dihedrale</a:t>
            </a:r>
            <a:r>
              <a:rPr lang="nl-NL" sz="4000" dirty="0">
                <a:hlinkClick r:id="rId3"/>
              </a:rPr>
              <a:t> hoeken zijn beperkt</a:t>
            </a:r>
            <a:endParaRPr lang="nl-NL" sz="4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Niet alle combinaties van </a:t>
            </a:r>
            <a:r>
              <a:rPr lang="nl-NL" sz="2400" dirty="0">
                <a:latin typeface="Symbol" charset="2"/>
                <a:ea typeface="Symbol" charset="2"/>
                <a:cs typeface="Symbol" charset="2"/>
              </a:rPr>
              <a:t>f</a:t>
            </a:r>
            <a:r>
              <a:rPr lang="nl-NL" sz="2400" dirty="0"/>
              <a:t> en </a:t>
            </a:r>
            <a:r>
              <a:rPr lang="nl-NL" sz="2400" dirty="0">
                <a:latin typeface="Symbol" charset="2"/>
                <a:ea typeface="Symbol" charset="2"/>
                <a:cs typeface="Symbol" charset="2"/>
              </a:rPr>
              <a:t>y </a:t>
            </a:r>
            <a:r>
              <a:rPr lang="nl-NL" sz="2400" dirty="0"/>
              <a:t>zijn mogelijk</a:t>
            </a:r>
          </a:p>
          <a:p>
            <a:r>
              <a:rPr lang="nl-NL" sz="2400" dirty="0"/>
              <a:t>Voor alle eiwitten zijn gemiddelde hoeken bekend:</a:t>
            </a:r>
          </a:p>
          <a:p>
            <a:r>
              <a:rPr lang="nl-NL" sz="2400" dirty="0">
                <a:hlinkClick r:id="rId4"/>
              </a:rPr>
              <a:t>Ramachandran</a:t>
            </a:r>
            <a:r>
              <a:rPr lang="nl-NL" sz="2400" dirty="0"/>
              <a:t> plot</a:t>
            </a:r>
          </a:p>
          <a:p>
            <a:r>
              <a:rPr lang="nl-NL" sz="2400" dirty="0"/>
              <a:t>Combinaties buiten de groene </a:t>
            </a:r>
            <a:br>
              <a:rPr lang="nl-NL" sz="2400" dirty="0"/>
            </a:br>
            <a:r>
              <a:rPr lang="nl-NL" sz="2400" dirty="0"/>
              <a:t>vlekken komen niet (of zelden) </a:t>
            </a:r>
            <a:br>
              <a:rPr lang="nl-NL" sz="2400" dirty="0"/>
            </a:br>
            <a:r>
              <a:rPr lang="nl-NL" sz="2400" dirty="0"/>
              <a:t>voor in eiwitten en kan duiden</a:t>
            </a:r>
            <a:br>
              <a:rPr lang="nl-NL" sz="2400" dirty="0"/>
            </a:br>
            <a:r>
              <a:rPr lang="nl-NL" sz="2400" dirty="0"/>
              <a:t>op sterische hindering</a:t>
            </a:r>
          </a:p>
          <a:p>
            <a:r>
              <a:rPr lang="nl-NL" sz="2400" dirty="0">
                <a:hlinkClick r:id="rId5"/>
              </a:rPr>
              <a:t>Quiz</a:t>
            </a:r>
            <a:endParaRPr lang="nl-NL" sz="24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019" y="2988831"/>
            <a:ext cx="6387548" cy="34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09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F677D7-FBDC-7145-9426-68EFC9BA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Opdracht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4B3376-CF23-CF46-AC38-0576F5E31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Teken val-</a:t>
            </a:r>
            <a:r>
              <a:rPr lang="nl-NL" dirty="0" err="1"/>
              <a:t>lys</a:t>
            </a:r>
            <a:r>
              <a:rPr lang="nl-NL" dirty="0"/>
              <a:t>-</a:t>
            </a:r>
            <a:r>
              <a:rPr lang="nl-NL" dirty="0" err="1"/>
              <a:t>gly</a:t>
            </a:r>
            <a:r>
              <a:rPr lang="nl-NL" dirty="0"/>
              <a:t> bij pH = 7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Teken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gly-asp-leu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 bij pH = 4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Teken </a:t>
            </a:r>
            <a:r>
              <a:rPr lang="nl-NL" dirty="0" err="1">
                <a:solidFill>
                  <a:schemeClr val="accent3">
                    <a:lumMod val="75000"/>
                  </a:schemeClr>
                </a:solidFill>
              </a:rPr>
              <a:t>ala-arg-ser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</a:rPr>
              <a:t> bij pH = 11</a:t>
            </a:r>
          </a:p>
          <a:p>
            <a:endParaRPr lang="nl-NL" dirty="0"/>
          </a:p>
        </p:txBody>
      </p:sp>
      <p:pic>
        <p:nvPicPr>
          <p:cNvPr id="4" name="Tijdelijke aanduiding voor inhoud 5">
            <a:extLst>
              <a:ext uri="{FF2B5EF4-FFF2-40B4-BE49-F238E27FC236}">
                <a16:creationId xmlns:a16="http://schemas.microsoft.com/office/drawing/2014/main" id="{8290B29F-628F-2249-9F80-95D4C2673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048" t="3935" r="-27048"/>
          <a:stretch/>
        </p:blipFill>
        <p:spPr bwMode="auto">
          <a:xfrm>
            <a:off x="5138653" y="1174187"/>
            <a:ext cx="7921727" cy="45096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026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Secundaire structuur: </a:t>
            </a:r>
            <a:r>
              <a:rPr lang="nl-NL" dirty="0">
                <a:latin typeface="Symbol" charset="2"/>
                <a:ea typeface="Symbol" charset="2"/>
                <a:cs typeface="Symbol" charset="2"/>
                <a:hlinkClick r:id="rId2"/>
              </a:rPr>
              <a:t>a</a:t>
            </a:r>
            <a:r>
              <a:rPr lang="nl-NL" dirty="0">
                <a:hlinkClick r:id="rId2"/>
              </a:rPr>
              <a:t>-helix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sz="2400" dirty="0"/>
              <a:t>H-brug tussen C=O en </a:t>
            </a:r>
            <a:br>
              <a:rPr lang="nl-NL" sz="2400" dirty="0"/>
            </a:br>
            <a:r>
              <a:rPr lang="nl-NL" sz="2400" dirty="0"/>
              <a:t>N-H 4 residuen verderop</a:t>
            </a:r>
          </a:p>
          <a:p>
            <a:r>
              <a:rPr lang="nl-NL" sz="2400" dirty="0"/>
              <a:t>In een helix zijn dus alle</a:t>
            </a:r>
            <a:br>
              <a:rPr lang="nl-NL" sz="2400" dirty="0"/>
            </a:br>
            <a:r>
              <a:rPr lang="nl-NL" sz="2400" dirty="0"/>
              <a:t>backbone C=O en N-H </a:t>
            </a:r>
            <a:br>
              <a:rPr lang="nl-NL" sz="2400" dirty="0"/>
            </a:br>
            <a:r>
              <a:rPr lang="nl-NL" sz="2400" dirty="0"/>
              <a:t>gebonden</a:t>
            </a:r>
          </a:p>
          <a:p>
            <a:r>
              <a:rPr lang="nl-NL" sz="2400" dirty="0"/>
              <a:t>Elk </a:t>
            </a:r>
            <a:r>
              <a:rPr lang="nl-NL" sz="2400" dirty="0" err="1"/>
              <a:t>residue</a:t>
            </a:r>
            <a:r>
              <a:rPr lang="nl-NL" sz="2400" dirty="0"/>
              <a:t> maakt draai </a:t>
            </a:r>
            <a:br>
              <a:rPr lang="nl-NL" sz="2400" dirty="0"/>
            </a:br>
            <a:r>
              <a:rPr lang="nl-NL" sz="2400" dirty="0"/>
              <a:t>van 100º, hele draai na</a:t>
            </a:r>
            <a:br>
              <a:rPr lang="nl-NL" sz="2400" dirty="0"/>
            </a:br>
            <a:r>
              <a:rPr lang="nl-NL" sz="2400" dirty="0"/>
              <a:t>3,6 residuen</a:t>
            </a:r>
          </a:p>
          <a:p>
            <a:r>
              <a:rPr lang="nl-NL" sz="2400" dirty="0"/>
              <a:t>Elk </a:t>
            </a:r>
            <a:r>
              <a:rPr lang="nl-NL" sz="2400" dirty="0" err="1"/>
              <a:t>residue</a:t>
            </a:r>
            <a:r>
              <a:rPr lang="nl-NL" sz="2400" dirty="0"/>
              <a:t> “stijgt: 1,5Å,</a:t>
            </a:r>
            <a:br>
              <a:rPr lang="nl-NL" sz="2400" dirty="0"/>
            </a:br>
            <a:r>
              <a:rPr lang="nl-NL" sz="2400" dirty="0"/>
              <a:t>dus een hele draai 5,4Å</a:t>
            </a:r>
          </a:p>
          <a:p>
            <a:r>
              <a:rPr lang="nl-NL" sz="2400" dirty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nl-NL" sz="2400" dirty="0"/>
              <a:t>-helices zijn meestal </a:t>
            </a:r>
            <a:br>
              <a:rPr lang="nl-NL" sz="2400" dirty="0"/>
            </a:br>
            <a:r>
              <a:rPr lang="nl-NL" sz="2400" dirty="0"/>
              <a:t>rechtsdraaiend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3" y="1220982"/>
            <a:ext cx="7182678" cy="52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1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Secundaire structuur: </a:t>
            </a:r>
            <a:r>
              <a:rPr lang="nl-NL" dirty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nl-NL" dirty="0"/>
              <a:t>-helix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Grote aminozuren met vertakkingen (</a:t>
            </a:r>
            <a:r>
              <a:rPr lang="nl-NL" sz="2400" dirty="0" err="1"/>
              <a:t>valine</a:t>
            </a:r>
            <a:r>
              <a:rPr lang="nl-NL" sz="2400" dirty="0"/>
              <a:t>, </a:t>
            </a:r>
            <a:r>
              <a:rPr lang="nl-NL" sz="2400" dirty="0" err="1"/>
              <a:t>isoleucine</a:t>
            </a:r>
            <a:r>
              <a:rPr lang="nl-NL" sz="2400" dirty="0"/>
              <a:t> en </a:t>
            </a:r>
            <a:r>
              <a:rPr lang="nl-NL" sz="2400" dirty="0" err="1"/>
              <a:t>threonine</a:t>
            </a:r>
            <a:r>
              <a:rPr lang="nl-NL" sz="2400" dirty="0"/>
              <a:t>) zitten minder vaak in </a:t>
            </a:r>
            <a:r>
              <a:rPr lang="nl-NL" sz="2400" dirty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nl-NL" sz="2400" dirty="0"/>
              <a:t>-helices vanwege sterische hindering</a:t>
            </a:r>
          </a:p>
          <a:p>
            <a:r>
              <a:rPr lang="nl-NL" sz="2400" dirty="0" err="1"/>
              <a:t>Proline</a:t>
            </a:r>
            <a:r>
              <a:rPr lang="nl-NL" sz="2400" dirty="0"/>
              <a:t> is een helix “stopper”, waarom?</a:t>
            </a:r>
          </a:p>
          <a:p>
            <a:r>
              <a:rPr lang="nl-NL" sz="2400" dirty="0"/>
              <a:t>Geen NH, dus geen H-brug en pro kan de juiste </a:t>
            </a:r>
            <a:r>
              <a:rPr lang="nl-NL" sz="2400" dirty="0">
                <a:latin typeface="Symbol" charset="2"/>
                <a:ea typeface="Symbol" charset="2"/>
                <a:cs typeface="Symbol" charset="2"/>
              </a:rPr>
              <a:t>f </a:t>
            </a:r>
            <a:r>
              <a:rPr lang="nl-NL" sz="2400" dirty="0"/>
              <a:t>hoek niet maken</a:t>
            </a:r>
          </a:p>
          <a:p>
            <a:r>
              <a:rPr lang="nl-NL" sz="2400" dirty="0"/>
              <a:t>H-bruggen van i naar i + 4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9" y="3982452"/>
            <a:ext cx="8534400" cy="29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5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Secundaire structuur: </a:t>
            </a:r>
            <a:r>
              <a:rPr lang="nl-NL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nl-NL" dirty="0"/>
              <a:t>-sheet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nl-NL" sz="2400" dirty="0"/>
              <a:t>-sheet wordt gevormd door meerdere </a:t>
            </a:r>
            <a:r>
              <a:rPr lang="nl-NL" sz="2400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nl-NL" sz="2400" dirty="0"/>
              <a:t>-</a:t>
            </a:r>
            <a:r>
              <a:rPr lang="nl-NL" sz="2400" dirty="0" err="1"/>
              <a:t>strands</a:t>
            </a:r>
            <a:endParaRPr lang="nl-NL" sz="2400" dirty="0"/>
          </a:p>
          <a:p>
            <a:r>
              <a:rPr lang="nl-NL" sz="2400" dirty="0"/>
              <a:t>Uitgestrekte polypeptide</a:t>
            </a:r>
          </a:p>
          <a:p>
            <a:r>
              <a:rPr lang="nl-NL" sz="2400" dirty="0"/>
              <a:t>Afstand tussen twee residuen is 3,5Å (1,5Å in helix!)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046858"/>
            <a:ext cx="8534400" cy="35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72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nl-NL" sz="2400" dirty="0"/>
              <a:t>-sheet wordt gevormd door </a:t>
            </a:r>
            <a:br>
              <a:rPr lang="nl-NL" sz="2400" dirty="0"/>
            </a:br>
            <a:r>
              <a:rPr lang="nl-NL" sz="2400" dirty="0"/>
              <a:t>meerdere </a:t>
            </a:r>
            <a:r>
              <a:rPr lang="nl-NL" sz="2400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nl-NL" sz="2400" dirty="0"/>
              <a:t>-</a:t>
            </a:r>
            <a:r>
              <a:rPr lang="nl-NL" sz="2400" dirty="0" err="1"/>
              <a:t>strands</a:t>
            </a:r>
            <a:endParaRPr lang="nl-NL" sz="2400" dirty="0"/>
          </a:p>
          <a:p>
            <a:r>
              <a:rPr lang="nl-NL" sz="2400" dirty="0"/>
              <a:t>H-bruggen tussen C=O en N-H</a:t>
            </a:r>
            <a:br>
              <a:rPr lang="nl-NL" sz="2400" dirty="0"/>
            </a:br>
            <a:r>
              <a:rPr lang="nl-NL" sz="2400" dirty="0"/>
              <a:t>van verschillende </a:t>
            </a:r>
            <a:r>
              <a:rPr lang="nl-NL" sz="2400" dirty="0" err="1"/>
              <a:t>strands</a:t>
            </a:r>
            <a:endParaRPr lang="nl-NL" sz="2400" dirty="0"/>
          </a:p>
          <a:p>
            <a:r>
              <a:rPr lang="nl-NL" sz="2400" dirty="0"/>
              <a:t>Parallel of anti-parallel of combinatie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3376"/>
            <a:ext cx="5815584" cy="653491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Secundaire structuur: </a:t>
            </a:r>
            <a:r>
              <a:rPr lang="nl-NL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nl-NL" dirty="0"/>
              <a:t>-sheet</a:t>
            </a:r>
          </a:p>
        </p:txBody>
      </p:sp>
    </p:spTree>
    <p:extLst>
      <p:ext uri="{BB962C8B-B14F-4D97-AF65-F5344CB8AC3E}">
        <p14:creationId xmlns:p14="http://schemas.microsoft.com/office/powerpoint/2010/main" val="701921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Secundaire structuur: </a:t>
            </a:r>
            <a:r>
              <a:rPr lang="nl-NL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nl-NL" dirty="0"/>
              <a:t>-sheet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>
                <a:latin typeface="+mj-lt"/>
              </a:rPr>
              <a:t>Platte peptide binding!</a:t>
            </a:r>
          </a:p>
        </p:txBody>
      </p:sp>
      <p:pic>
        <p:nvPicPr>
          <p:cNvPr id="6" name="Picture 3" descr="I:\Biochemie 1\BC week 3\2010-09 (sep)\sheet.jpg">
            <a:extLst>
              <a:ext uri="{FF2B5EF4-FFF2-40B4-BE49-F238E27FC236}">
                <a16:creationId xmlns:a16="http://schemas.microsoft.com/office/drawing/2014/main" id="{3BCEE89C-996B-BF42-A9D0-B7A079C11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4386853" y="2119"/>
            <a:ext cx="2978151" cy="9010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8696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combinatie parallel en antiparallel </a:t>
            </a:r>
            <a:br>
              <a:rPr lang="nl-NL" sz="2400" dirty="0"/>
            </a:br>
            <a:endParaRPr lang="nl-NL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Secundaire structuur: </a:t>
            </a:r>
            <a:r>
              <a:rPr lang="nl-NL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nl-NL" dirty="0"/>
              <a:t>-sheet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00" y="2160104"/>
            <a:ext cx="6542752" cy="481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73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Veel sheets zijn vlak, maar kunnen</a:t>
            </a:r>
            <a:br>
              <a:rPr lang="nl-NL" sz="2400" dirty="0"/>
            </a:br>
            <a:r>
              <a:rPr lang="nl-NL" sz="2400" dirty="0"/>
              <a:t>gedraaid zijn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456" y="2794258"/>
            <a:ext cx="7627215" cy="35194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Secundaire structuur: </a:t>
            </a:r>
            <a:r>
              <a:rPr lang="nl-NL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nl-NL" dirty="0"/>
              <a:t>-sheet</a:t>
            </a:r>
          </a:p>
        </p:txBody>
      </p:sp>
    </p:spTree>
    <p:extLst>
      <p:ext uri="{BB962C8B-B14F-4D97-AF65-F5344CB8AC3E}">
        <p14:creationId xmlns:p14="http://schemas.microsoft.com/office/powerpoint/2010/main" val="3634996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Parallel of antiparallel?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1" descr="Parallell_antiparallel_beta_sheet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3" b="55108"/>
          <a:stretch/>
        </p:blipFill>
        <p:spPr>
          <a:xfrm>
            <a:off x="3189176" y="1600201"/>
            <a:ext cx="5904930" cy="1976246"/>
          </a:xfrm>
          <a:prstGeom prst="rect">
            <a:avLst/>
          </a:prstGeom>
        </p:spPr>
      </p:pic>
      <p:pic>
        <p:nvPicPr>
          <p:cNvPr id="6" name="Picture 4" descr="Parallell_antiparallel_beta_sheet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50" b="9497"/>
          <a:stretch/>
        </p:blipFill>
        <p:spPr>
          <a:xfrm>
            <a:off x="3333192" y="4264496"/>
            <a:ext cx="5904930" cy="2088429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3189176" y="1813588"/>
            <a:ext cx="1011763" cy="4136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8226359" y="1813588"/>
            <a:ext cx="1011763" cy="4136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65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74B80B-2DB3-604F-8CBB-A6A7DB86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Aminozuren</a:t>
            </a:r>
          </a:p>
        </p:txBody>
      </p:sp>
      <p:grpSp>
        <p:nvGrpSpPr>
          <p:cNvPr id="4" name="Groep 3">
            <a:extLst>
              <a:ext uri="{FF2B5EF4-FFF2-40B4-BE49-F238E27FC236}">
                <a16:creationId xmlns:a16="http://schemas.microsoft.com/office/drawing/2014/main" id="{1FF370D7-2788-E140-81DE-2C74860C8B36}"/>
              </a:ext>
            </a:extLst>
          </p:cNvPr>
          <p:cNvGrpSpPr/>
          <p:nvPr/>
        </p:nvGrpSpPr>
        <p:grpSpPr>
          <a:xfrm>
            <a:off x="1384301" y="1961575"/>
            <a:ext cx="3016163" cy="2934849"/>
            <a:chOff x="5028047" y="2015031"/>
            <a:chExt cx="3016163" cy="2934849"/>
          </a:xfrm>
        </p:grpSpPr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F11FBF09-0A71-0540-88DC-893513887E0F}"/>
                </a:ext>
              </a:extLst>
            </p:cNvPr>
            <p:cNvCxnSpPr/>
            <p:nvPr/>
          </p:nvCxnSpPr>
          <p:spPr>
            <a:xfrm rot="5400000">
              <a:off x="5469441" y="3478191"/>
              <a:ext cx="2438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873FDB3C-E4F9-7943-A9ED-5CBD5AB74D37}"/>
                </a:ext>
              </a:extLst>
            </p:cNvPr>
            <p:cNvCxnSpPr/>
            <p:nvPr/>
          </p:nvCxnSpPr>
          <p:spPr>
            <a:xfrm>
              <a:off x="5342041" y="3575538"/>
              <a:ext cx="24384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4F417031-DAA3-D543-91F2-BAB25B9ED348}"/>
                </a:ext>
              </a:extLst>
            </p:cNvPr>
            <p:cNvGrpSpPr/>
            <p:nvPr/>
          </p:nvGrpSpPr>
          <p:grpSpPr>
            <a:xfrm>
              <a:off x="6424872" y="3232006"/>
              <a:ext cx="527538" cy="600684"/>
              <a:chOff x="6282582" y="3235569"/>
              <a:chExt cx="527538" cy="600684"/>
            </a:xfrm>
            <a:solidFill>
              <a:schemeClr val="bg1"/>
            </a:solidFill>
          </p:grpSpPr>
          <p:sp>
            <p:nvSpPr>
              <p:cNvPr id="20" name="Ovaal 19">
                <a:extLst>
                  <a:ext uri="{FF2B5EF4-FFF2-40B4-BE49-F238E27FC236}">
                    <a16:creationId xmlns:a16="http://schemas.microsoft.com/office/drawing/2014/main" id="{C9585812-7AB8-4D46-8E04-A3F5704A25B0}"/>
                  </a:ext>
                </a:extLst>
              </p:cNvPr>
              <p:cNvSpPr/>
              <p:nvPr/>
            </p:nvSpPr>
            <p:spPr>
              <a:xfrm>
                <a:off x="6282582" y="3235569"/>
                <a:ext cx="527538" cy="49237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800"/>
              </a:p>
            </p:txBody>
          </p:sp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42A7C3A9-D019-0D4B-9DA5-B28516A236D4}"/>
                  </a:ext>
                </a:extLst>
              </p:cNvPr>
              <p:cNvSpPr txBox="1"/>
              <p:nvPr/>
            </p:nvSpPr>
            <p:spPr>
              <a:xfrm>
                <a:off x="6392302" y="3313033"/>
                <a:ext cx="375424" cy="52322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nl-NL" sz="2800" dirty="0"/>
                  <a:t>C</a:t>
                </a:r>
              </a:p>
            </p:txBody>
          </p:sp>
        </p:grpSp>
        <p:grpSp>
          <p:nvGrpSpPr>
            <p:cNvPr id="8" name="Groep 7">
              <a:extLst>
                <a:ext uri="{FF2B5EF4-FFF2-40B4-BE49-F238E27FC236}">
                  <a16:creationId xmlns:a16="http://schemas.microsoft.com/office/drawing/2014/main" id="{6AB4C4FF-C023-9547-B15B-91E92ABB82CC}"/>
                </a:ext>
              </a:extLst>
            </p:cNvPr>
            <p:cNvGrpSpPr/>
            <p:nvPr/>
          </p:nvGrpSpPr>
          <p:grpSpPr>
            <a:xfrm>
              <a:off x="7516672" y="3232006"/>
              <a:ext cx="527538" cy="600684"/>
              <a:chOff x="7715728" y="3219624"/>
              <a:chExt cx="527538" cy="600684"/>
            </a:xfrm>
            <a:solidFill>
              <a:schemeClr val="bg1"/>
            </a:solidFill>
          </p:grpSpPr>
          <p:sp>
            <p:nvSpPr>
              <p:cNvPr id="18" name="Ovaal 17">
                <a:extLst>
                  <a:ext uri="{FF2B5EF4-FFF2-40B4-BE49-F238E27FC236}">
                    <a16:creationId xmlns:a16="http://schemas.microsoft.com/office/drawing/2014/main" id="{731DF519-1B90-AC4C-8C25-53C86AA05561}"/>
                  </a:ext>
                </a:extLst>
              </p:cNvPr>
              <p:cNvSpPr/>
              <p:nvPr/>
            </p:nvSpPr>
            <p:spPr>
              <a:xfrm>
                <a:off x="7715728" y="3219624"/>
                <a:ext cx="527538" cy="492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800"/>
              </a:p>
            </p:txBody>
          </p:sp>
          <p:sp>
            <p:nvSpPr>
              <p:cNvPr id="19" name="Tekstvak 18">
                <a:extLst>
                  <a:ext uri="{FF2B5EF4-FFF2-40B4-BE49-F238E27FC236}">
                    <a16:creationId xmlns:a16="http://schemas.microsoft.com/office/drawing/2014/main" id="{4DDA32F9-7D9C-7341-BA56-4E762DBC156B}"/>
                  </a:ext>
                </a:extLst>
              </p:cNvPr>
              <p:cNvSpPr txBox="1"/>
              <p:nvPr/>
            </p:nvSpPr>
            <p:spPr>
              <a:xfrm>
                <a:off x="7825448" y="3297088"/>
                <a:ext cx="409086" cy="52322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nl-NL" sz="2800" dirty="0"/>
                  <a:t>H</a:t>
                </a:r>
              </a:p>
            </p:txBody>
          </p:sp>
        </p:grpSp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FA45EFC4-6C34-D347-A643-EC052F08AA90}"/>
                </a:ext>
              </a:extLst>
            </p:cNvPr>
            <p:cNvGrpSpPr/>
            <p:nvPr/>
          </p:nvGrpSpPr>
          <p:grpSpPr>
            <a:xfrm>
              <a:off x="5028047" y="3232006"/>
              <a:ext cx="881973" cy="584739"/>
              <a:chOff x="5028047" y="3235569"/>
              <a:chExt cx="881973" cy="584739"/>
            </a:xfrm>
            <a:solidFill>
              <a:schemeClr val="bg1"/>
            </a:solidFill>
          </p:grpSpPr>
          <p:sp>
            <p:nvSpPr>
              <p:cNvPr id="16" name="Ovaal 15">
                <a:extLst>
                  <a:ext uri="{FF2B5EF4-FFF2-40B4-BE49-F238E27FC236}">
                    <a16:creationId xmlns:a16="http://schemas.microsoft.com/office/drawing/2014/main" id="{D790A154-D137-2B4C-ABFC-FAF60BBFA777}"/>
                  </a:ext>
                </a:extLst>
              </p:cNvPr>
              <p:cNvSpPr/>
              <p:nvPr/>
            </p:nvSpPr>
            <p:spPr>
              <a:xfrm>
                <a:off x="5063382" y="3235569"/>
                <a:ext cx="527538" cy="4923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800"/>
              </a:p>
            </p:txBody>
          </p:sp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C1C2EF28-C9A9-CE4C-82C1-C8E2E411D1FD}"/>
                  </a:ext>
                </a:extLst>
              </p:cNvPr>
              <p:cNvSpPr txBox="1"/>
              <p:nvPr/>
            </p:nvSpPr>
            <p:spPr>
              <a:xfrm>
                <a:off x="5028047" y="3297088"/>
                <a:ext cx="881973" cy="52322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nl-NL" sz="2800" dirty="0"/>
                  <a:t>H</a:t>
                </a:r>
                <a:r>
                  <a:rPr lang="nl-NL" sz="2800" baseline="-25000" dirty="0"/>
                  <a:t>3</a:t>
                </a:r>
                <a:r>
                  <a:rPr lang="nl-NL" sz="2800" dirty="0"/>
                  <a:t>N</a:t>
                </a:r>
                <a:r>
                  <a:rPr lang="nl-NL" sz="2800" baseline="30000" dirty="0"/>
                  <a:t>+</a:t>
                </a:r>
              </a:p>
            </p:txBody>
          </p:sp>
        </p:grpSp>
        <p:grpSp>
          <p:nvGrpSpPr>
            <p:cNvPr id="10" name="Groep 9">
              <a:extLst>
                <a:ext uri="{FF2B5EF4-FFF2-40B4-BE49-F238E27FC236}">
                  <a16:creationId xmlns:a16="http://schemas.microsoft.com/office/drawing/2014/main" id="{CAA62638-38A3-184B-8D85-5571B71003CD}"/>
                </a:ext>
              </a:extLst>
            </p:cNvPr>
            <p:cNvGrpSpPr/>
            <p:nvPr/>
          </p:nvGrpSpPr>
          <p:grpSpPr>
            <a:xfrm>
              <a:off x="6415092" y="4349196"/>
              <a:ext cx="537318" cy="600684"/>
              <a:chOff x="7715728" y="3219624"/>
              <a:chExt cx="527538" cy="600684"/>
            </a:xfrm>
            <a:solidFill>
              <a:schemeClr val="bg1"/>
            </a:solidFill>
          </p:grpSpPr>
          <p:sp>
            <p:nvSpPr>
              <p:cNvPr id="14" name="Ovaal 13">
                <a:extLst>
                  <a:ext uri="{FF2B5EF4-FFF2-40B4-BE49-F238E27FC236}">
                    <a16:creationId xmlns:a16="http://schemas.microsoft.com/office/drawing/2014/main" id="{9F7336A1-EF6C-5143-8619-C143B6F46683}"/>
                  </a:ext>
                </a:extLst>
              </p:cNvPr>
              <p:cNvSpPr/>
              <p:nvPr/>
            </p:nvSpPr>
            <p:spPr>
              <a:xfrm>
                <a:off x="7715728" y="3219624"/>
                <a:ext cx="527538" cy="49237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800"/>
              </a:p>
            </p:txBody>
          </p:sp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DEDCA145-FE78-5B4F-B007-5B3D0047BBB2}"/>
                  </a:ext>
                </a:extLst>
              </p:cNvPr>
              <p:cNvSpPr txBox="1"/>
              <p:nvPr/>
            </p:nvSpPr>
            <p:spPr>
              <a:xfrm>
                <a:off x="7825448" y="3297088"/>
                <a:ext cx="373311" cy="52322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nl-NL" sz="2800" dirty="0"/>
                  <a:t>R</a:t>
                </a:r>
              </a:p>
            </p:txBody>
          </p:sp>
        </p:grpSp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3F8DEE40-F489-0549-A4BE-15F072522300}"/>
                </a:ext>
              </a:extLst>
            </p:cNvPr>
            <p:cNvGrpSpPr/>
            <p:nvPr/>
          </p:nvGrpSpPr>
          <p:grpSpPr>
            <a:xfrm>
              <a:off x="6415095" y="2015031"/>
              <a:ext cx="926718" cy="679952"/>
              <a:chOff x="7715728" y="3219624"/>
              <a:chExt cx="739725" cy="526939"/>
            </a:xfrm>
            <a:solidFill>
              <a:schemeClr val="bg1"/>
            </a:solidFill>
          </p:grpSpPr>
          <p:sp>
            <p:nvSpPr>
              <p:cNvPr id="12" name="Ovaal 11">
                <a:extLst>
                  <a:ext uri="{FF2B5EF4-FFF2-40B4-BE49-F238E27FC236}">
                    <a16:creationId xmlns:a16="http://schemas.microsoft.com/office/drawing/2014/main" id="{4D722960-2446-BA43-A03B-53F2D6E201F4}"/>
                  </a:ext>
                </a:extLst>
              </p:cNvPr>
              <p:cNvSpPr/>
              <p:nvPr/>
            </p:nvSpPr>
            <p:spPr>
              <a:xfrm>
                <a:off x="7715728" y="3219624"/>
                <a:ext cx="527538" cy="49237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800"/>
              </a:p>
            </p:txBody>
          </p:sp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CDC990E6-3EB5-124E-83FC-422B4339DF32}"/>
                  </a:ext>
                </a:extLst>
              </p:cNvPr>
              <p:cNvSpPr txBox="1"/>
              <p:nvPr/>
            </p:nvSpPr>
            <p:spPr>
              <a:xfrm>
                <a:off x="7720685" y="3341086"/>
                <a:ext cx="734768" cy="405477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nl-NL" sz="2800" dirty="0"/>
                  <a:t>COO</a:t>
                </a:r>
                <a:r>
                  <a:rPr lang="nl-NL" sz="2800" baseline="30000" dirty="0"/>
                  <a:t>-</a:t>
                </a:r>
                <a:endParaRPr lang="nl-NL" sz="2800" dirty="0"/>
              </a:p>
            </p:txBody>
          </p:sp>
        </p:grpSp>
      </p:grpSp>
      <p:pic>
        <p:nvPicPr>
          <p:cNvPr id="22" name="Tijdelijke aanduiding voor inhoud 3">
            <a:extLst>
              <a:ext uri="{FF2B5EF4-FFF2-40B4-BE49-F238E27FC236}">
                <a16:creationId xmlns:a16="http://schemas.microsoft.com/office/drawing/2014/main" id="{D859ACAD-4D73-AE43-9F47-B44026B9E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61"/>
          <a:stretch/>
        </p:blipFill>
        <p:spPr>
          <a:xfrm>
            <a:off x="6351196" y="1488552"/>
            <a:ext cx="4142509" cy="4364736"/>
          </a:xfrm>
        </p:spPr>
      </p:pic>
      <p:sp>
        <p:nvSpPr>
          <p:cNvPr id="23" name="Rechthoek 22">
            <a:extLst>
              <a:ext uri="{FF2B5EF4-FFF2-40B4-BE49-F238E27FC236}">
                <a16:creationId xmlns:a16="http://schemas.microsoft.com/office/drawing/2014/main" id="{42700090-6808-6C47-8C22-174EC4B1E74B}"/>
              </a:ext>
            </a:extLst>
          </p:cNvPr>
          <p:cNvSpPr/>
          <p:nvPr/>
        </p:nvSpPr>
        <p:spPr>
          <a:xfrm>
            <a:off x="7287491" y="4896424"/>
            <a:ext cx="1967345" cy="43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9660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Reverse </a:t>
            </a:r>
            <a:r>
              <a:rPr lang="nl-NL" dirty="0" err="1"/>
              <a:t>turns</a:t>
            </a:r>
            <a:r>
              <a:rPr lang="nl-NL" dirty="0"/>
              <a:t> en loops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H-brug van i naar i + 3</a:t>
            </a:r>
          </a:p>
          <a:p>
            <a:r>
              <a:rPr lang="nl-NL" sz="2800" dirty="0"/>
              <a:t>Aan de buitenkant van eiwitten</a:t>
            </a:r>
          </a:p>
          <a:p>
            <a:r>
              <a:rPr lang="nl-NL" sz="2800" dirty="0"/>
              <a:t>Vaak hydrofiele groepen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519" y="2575089"/>
            <a:ext cx="5088541" cy="35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20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Tertiare</a:t>
            </a:r>
            <a:r>
              <a:rPr lang="nl-NL" dirty="0"/>
              <a:t> structuur: het vouwen van eiwitten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Afhankelijk van zij-groepen van aminozuur residuen</a:t>
            </a:r>
          </a:p>
          <a:p>
            <a:r>
              <a:rPr lang="nl-NL" dirty="0"/>
              <a:t>Voorbeeld: </a:t>
            </a:r>
            <a:r>
              <a:rPr lang="nl-NL" dirty="0" err="1"/>
              <a:t>myoglobine</a:t>
            </a:r>
            <a:endParaRPr lang="nl-NL" dirty="0"/>
          </a:p>
          <a:p>
            <a:r>
              <a:rPr lang="nl-NL" dirty="0" err="1"/>
              <a:t>Globulair</a:t>
            </a:r>
            <a:r>
              <a:rPr lang="nl-NL" dirty="0"/>
              <a:t> </a:t>
            </a:r>
          </a:p>
          <a:p>
            <a:r>
              <a:rPr lang="nl-NL" dirty="0"/>
              <a:t>Wateroplosbaar 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18" y="2453714"/>
            <a:ext cx="6265150" cy="390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97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Myoglobine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Extreem compact molecuul</a:t>
            </a:r>
          </a:p>
          <a:p>
            <a:r>
              <a:rPr lang="nl-NL" sz="2400" dirty="0"/>
              <a:t>70% </a:t>
            </a:r>
            <a:r>
              <a:rPr lang="nl-NL" sz="2400" dirty="0"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nl-NL" sz="2400" dirty="0"/>
              <a:t>-helices, 8 stuks</a:t>
            </a:r>
          </a:p>
          <a:p>
            <a:r>
              <a:rPr lang="nl-NL" sz="2400" dirty="0"/>
              <a:t>Nauwelijks open ruimte </a:t>
            </a:r>
            <a:br>
              <a:rPr lang="nl-NL" sz="2400" dirty="0"/>
            </a:br>
            <a:r>
              <a:rPr lang="nl-NL" sz="2400" dirty="0"/>
              <a:t>binnenin eiwit</a:t>
            </a:r>
          </a:p>
          <a:p>
            <a:r>
              <a:rPr lang="nl-NL" sz="2400" dirty="0">
                <a:solidFill>
                  <a:srgbClr val="00B0F0"/>
                </a:solidFill>
              </a:rPr>
              <a:t>Geladen residuen</a:t>
            </a:r>
          </a:p>
          <a:p>
            <a:r>
              <a:rPr lang="nl-NL" sz="2400" dirty="0">
                <a:solidFill>
                  <a:srgbClr val="FFFF00"/>
                </a:solidFill>
              </a:rPr>
              <a:t>hydrofobe residuen</a:t>
            </a:r>
          </a:p>
          <a:p>
            <a:r>
              <a:rPr lang="nl-NL" sz="2400" dirty="0"/>
              <a:t>Polair (wit)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198" y="2241686"/>
            <a:ext cx="6615899" cy="388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40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Quaternaire structuur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Elke polypeptide in een eiwit wordt “</a:t>
            </a:r>
            <a:r>
              <a:rPr lang="nl-NL" dirty="0" err="1"/>
              <a:t>subunit</a:t>
            </a:r>
            <a:r>
              <a:rPr lang="nl-NL" dirty="0"/>
              <a:t>” genoemd</a:t>
            </a:r>
          </a:p>
          <a:p>
            <a:r>
              <a:rPr lang="nl-NL" dirty="0"/>
              <a:t>Interacties tussen </a:t>
            </a:r>
            <a:r>
              <a:rPr lang="nl-NL" dirty="0" err="1"/>
              <a:t>subunits</a:t>
            </a:r>
            <a:r>
              <a:rPr lang="nl-NL" dirty="0"/>
              <a:t> zijn zwak</a:t>
            </a:r>
          </a:p>
          <a:p>
            <a:r>
              <a:rPr lang="nl-NL" dirty="0"/>
              <a:t>Hemoglobine heeft 4</a:t>
            </a:r>
            <a:br>
              <a:rPr lang="nl-NL" dirty="0"/>
            </a:br>
            <a:r>
              <a:rPr lang="nl-NL" dirty="0" err="1"/>
              <a:t>subunits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113" y="3193774"/>
            <a:ext cx="6823852" cy="340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14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Van primaire sequentie naar structuur?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https://www.youtube.com/watch?v=sD6vyfTtE4U</a:t>
            </a:r>
            <a:endParaRPr lang="nl-NL" dirty="0"/>
          </a:p>
          <a:p>
            <a:r>
              <a:rPr lang="nl-NL" dirty="0"/>
              <a:t>Eiwitten hebben alle info die nodig is om te vouwen in hun primaire sequentie</a:t>
            </a:r>
          </a:p>
        </p:txBody>
      </p:sp>
    </p:spTree>
    <p:extLst>
      <p:ext uri="{BB962C8B-B14F-4D97-AF65-F5344CB8AC3E}">
        <p14:creationId xmlns:p14="http://schemas.microsoft.com/office/powerpoint/2010/main" val="280130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/>
              <a:t>De sequentie van een eiwit bepaalt de </a:t>
            </a:r>
            <a:r>
              <a:rPr lang="nl-NL" sz="2800" dirty="0" err="1"/>
              <a:t>drie-dimensionale</a:t>
            </a:r>
            <a:r>
              <a:rPr lang="nl-NL" sz="2800" dirty="0"/>
              <a:t> structuur:</a:t>
            </a:r>
            <a:br>
              <a:rPr lang="nl-NL" sz="2800" dirty="0"/>
            </a:br>
            <a:r>
              <a:rPr lang="nl-NL" sz="2800" dirty="0"/>
              <a:t>Het experiment van </a:t>
            </a:r>
            <a:r>
              <a:rPr lang="nl-NL" sz="2800" dirty="0" err="1"/>
              <a:t>Afinsen</a:t>
            </a:r>
            <a:r>
              <a:rPr lang="nl-NL" sz="2800" dirty="0"/>
              <a:t> (jaren ‘50)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 err="1"/>
              <a:t>Ribonuclease</a:t>
            </a:r>
            <a:r>
              <a:rPr lang="nl-NL" sz="2400" dirty="0"/>
              <a:t> is een eiwit van 128 aminozuren en 4 </a:t>
            </a:r>
            <a:r>
              <a:rPr lang="nl-NL" sz="2400" dirty="0" err="1"/>
              <a:t>disulfidebindingen</a:t>
            </a:r>
            <a:endParaRPr lang="nl-NL" sz="2400" dirty="0"/>
          </a:p>
          <a:p>
            <a:endParaRPr lang="nl-NL" sz="24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937" y="2473600"/>
            <a:ext cx="3795668" cy="365256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25" y="2560534"/>
            <a:ext cx="4503774" cy="34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54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Experiment van </a:t>
            </a:r>
            <a:r>
              <a:rPr lang="nl-NL" dirty="0" err="1"/>
              <a:t>afinsen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6" y="1298885"/>
            <a:ext cx="8534400" cy="3352800"/>
          </a:xfrm>
        </p:spPr>
      </p:pic>
      <p:cxnSp>
        <p:nvCxnSpPr>
          <p:cNvPr id="6" name="Rechte verbindingslijn met pijl 5"/>
          <p:cNvCxnSpPr/>
          <p:nvPr/>
        </p:nvCxnSpPr>
        <p:spPr>
          <a:xfrm>
            <a:off x="4810539" y="1510748"/>
            <a:ext cx="384313" cy="6361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4651513" y="1200603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Breekt </a:t>
            </a:r>
            <a:r>
              <a:rPr lang="nl-NL" dirty="0" err="1"/>
              <a:t>oa</a:t>
            </a:r>
            <a:r>
              <a:rPr lang="nl-NL" dirty="0"/>
              <a:t> bindingen van backbone</a:t>
            </a:r>
          </a:p>
        </p:txBody>
      </p:sp>
      <p:cxnSp>
        <p:nvCxnSpPr>
          <p:cNvPr id="8" name="Rechte verbindingslijn met pijl 7"/>
          <p:cNvCxnSpPr/>
          <p:nvPr/>
        </p:nvCxnSpPr>
        <p:spPr>
          <a:xfrm flipV="1">
            <a:off x="5002695" y="2610678"/>
            <a:ext cx="377688" cy="555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4015506" y="3214602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Breekt </a:t>
            </a:r>
            <a:r>
              <a:rPr lang="nl-NL" dirty="0" err="1"/>
              <a:t>disulfidebindingen</a:t>
            </a:r>
            <a:endParaRPr lang="nl-NL" dirty="0"/>
          </a:p>
        </p:txBody>
      </p:sp>
      <p:cxnSp>
        <p:nvCxnSpPr>
          <p:cNvPr id="12" name="Rechte verbindingslijn met pijl 11"/>
          <p:cNvCxnSpPr/>
          <p:nvPr/>
        </p:nvCxnSpPr>
        <p:spPr>
          <a:xfrm flipH="1">
            <a:off x="6777801" y="4325815"/>
            <a:ext cx="1346291" cy="9027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4810539" y="5228601"/>
            <a:ext cx="1723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Verwijder </a:t>
            </a:r>
            <a:r>
              <a:rPr lang="nl-NL" dirty="0" err="1"/>
              <a:t>urea</a:t>
            </a:r>
            <a:endParaRPr lang="nl-NL" dirty="0"/>
          </a:p>
          <a:p>
            <a:r>
              <a:rPr lang="nl-NL" dirty="0"/>
              <a:t>Verwijder </a:t>
            </a:r>
            <a:r>
              <a:rPr lang="nl-NL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nl-NL" dirty="0"/>
              <a:t>-me</a:t>
            </a:r>
          </a:p>
        </p:txBody>
      </p:sp>
      <p:cxnSp>
        <p:nvCxnSpPr>
          <p:cNvPr id="15" name="Rechte verbindingslijn met pijl 14"/>
          <p:cNvCxnSpPr/>
          <p:nvPr/>
        </p:nvCxnSpPr>
        <p:spPr>
          <a:xfrm flipH="1" flipV="1">
            <a:off x="3442288" y="4651684"/>
            <a:ext cx="1124666" cy="8254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6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hlinkClick r:id="rId2"/>
              </a:rPr>
              <a:t>Levinthal</a:t>
            </a:r>
            <a:r>
              <a:rPr lang="nl-NL" dirty="0">
                <a:hlinkClick r:id="rId2"/>
              </a:rPr>
              <a:t> paradox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eiwit met 100 aminozuren</a:t>
            </a:r>
          </a:p>
          <a:p>
            <a:r>
              <a:rPr lang="nl-NL" dirty="0"/>
              <a:t>Elk </a:t>
            </a:r>
            <a:r>
              <a:rPr lang="nl-NL" dirty="0" err="1"/>
              <a:t>residue</a:t>
            </a:r>
            <a:r>
              <a:rPr lang="nl-NL" dirty="0"/>
              <a:t> kan 3 verschillende conformaties aannemen</a:t>
            </a:r>
          </a:p>
          <a:p>
            <a:r>
              <a:rPr lang="nl-NL" dirty="0"/>
              <a:t>Totaal aantal structuren is: 3</a:t>
            </a:r>
            <a:r>
              <a:rPr lang="nl-NL" baseline="30000" dirty="0"/>
              <a:t>100 </a:t>
            </a:r>
            <a:r>
              <a:rPr lang="nl-NL" dirty="0"/>
              <a:t>– 5 x 10</a:t>
            </a:r>
            <a:r>
              <a:rPr lang="nl-NL" baseline="30000" dirty="0"/>
              <a:t>47</a:t>
            </a:r>
          </a:p>
          <a:p>
            <a:r>
              <a:rPr lang="nl-NL" dirty="0"/>
              <a:t>Wisselen van conformatie kost 10</a:t>
            </a:r>
            <a:r>
              <a:rPr lang="nl-NL" baseline="30000" dirty="0"/>
              <a:t>-13</a:t>
            </a:r>
            <a:r>
              <a:rPr lang="nl-NL" dirty="0"/>
              <a:t> s</a:t>
            </a:r>
          </a:p>
          <a:p>
            <a:r>
              <a:rPr lang="nl-NL" dirty="0"/>
              <a:t>Alle conformaties uitproberen kost: 5 x 10</a:t>
            </a:r>
            <a:r>
              <a:rPr lang="nl-NL" baseline="30000" dirty="0"/>
              <a:t>47</a:t>
            </a:r>
            <a:r>
              <a:rPr lang="nl-NL" dirty="0"/>
              <a:t> x 10</a:t>
            </a:r>
            <a:r>
              <a:rPr lang="nl-NL" baseline="30000" dirty="0"/>
              <a:t>-13</a:t>
            </a:r>
            <a:r>
              <a:rPr lang="nl-NL" dirty="0"/>
              <a:t> s</a:t>
            </a:r>
          </a:p>
          <a:p>
            <a:r>
              <a:rPr lang="nl-NL" dirty="0"/>
              <a:t>= 5 x 10</a:t>
            </a:r>
            <a:r>
              <a:rPr lang="nl-NL" baseline="30000" dirty="0"/>
              <a:t>34</a:t>
            </a:r>
            <a:r>
              <a:rPr lang="nl-NL" dirty="0"/>
              <a:t> s of 1,6 10</a:t>
            </a:r>
            <a:r>
              <a:rPr lang="nl-NL" baseline="30000" dirty="0"/>
              <a:t>27</a:t>
            </a:r>
            <a:r>
              <a:rPr lang="nl-NL" dirty="0"/>
              <a:t> jaar!</a:t>
            </a:r>
          </a:p>
          <a:p>
            <a:r>
              <a:rPr lang="nl-NL" dirty="0" err="1"/>
              <a:t>Afinsen</a:t>
            </a:r>
            <a:r>
              <a:rPr lang="nl-NL" dirty="0"/>
              <a:t> laat zien dit veel sneller kan: dit verschil heet het </a:t>
            </a:r>
            <a:r>
              <a:rPr lang="nl-NL" dirty="0" err="1"/>
              <a:t>Levinthal</a:t>
            </a:r>
            <a:r>
              <a:rPr lang="nl-NL" dirty="0"/>
              <a:t> paradox</a:t>
            </a:r>
          </a:p>
        </p:txBody>
      </p:sp>
    </p:spTree>
    <p:extLst>
      <p:ext uri="{BB962C8B-B14F-4D97-AF65-F5344CB8AC3E}">
        <p14:creationId xmlns:p14="http://schemas.microsoft.com/office/powerpoint/2010/main" val="295627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Oplossing: cumulatieve selectie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Aap die een zin moet typen</a:t>
            </a:r>
          </a:p>
          <a:p>
            <a:r>
              <a:rPr lang="nl-NL" sz="2800" dirty="0"/>
              <a:t>Random zou dit ~10</a:t>
            </a:r>
            <a:r>
              <a:rPr lang="nl-NL" sz="2800" baseline="30000" dirty="0"/>
              <a:t>40</a:t>
            </a:r>
            <a:r>
              <a:rPr lang="nl-NL" sz="2800" dirty="0"/>
              <a:t> aanslagen</a:t>
            </a:r>
            <a:br>
              <a:rPr lang="nl-NL" sz="2800" dirty="0"/>
            </a:br>
            <a:r>
              <a:rPr lang="nl-NL" sz="2800" dirty="0"/>
              <a:t>kosten</a:t>
            </a:r>
          </a:p>
          <a:p>
            <a:r>
              <a:rPr lang="nl-NL" sz="2800" dirty="0"/>
              <a:t>Als elke juist karakter wordt bewaard</a:t>
            </a:r>
            <a:br>
              <a:rPr lang="nl-NL" sz="2800" dirty="0"/>
            </a:br>
            <a:r>
              <a:rPr lang="nl-NL" sz="2800" dirty="0"/>
              <a:t>is de aap veel eerder klaar</a:t>
            </a:r>
          </a:p>
          <a:p>
            <a:r>
              <a:rPr lang="nl-NL" sz="2800" dirty="0"/>
              <a:t>Paar duizend aanslagen!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84"/>
          <a:stretch/>
        </p:blipFill>
        <p:spPr>
          <a:xfrm>
            <a:off x="7340600" y="1600201"/>
            <a:ext cx="4570274" cy="487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99FA6-6EE2-7E4D-8657-142E7259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Folding funnel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86DAE9-B7CB-2F40-B57C-6BC6FF01E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099809" cy="4525963"/>
          </a:xfrm>
        </p:spPr>
        <p:txBody>
          <a:bodyPr/>
          <a:lstStyle/>
          <a:p>
            <a:r>
              <a:rPr lang="nl-NL" sz="2400" dirty="0"/>
              <a:t>Energie verschil tussen gevouwen en </a:t>
            </a:r>
            <a:r>
              <a:rPr lang="nl-NL" sz="2400" dirty="0" err="1"/>
              <a:t>ongevouwen</a:t>
            </a:r>
            <a:r>
              <a:rPr lang="nl-NL" sz="2400" dirty="0"/>
              <a:t> eiwitten is gemiddeld 42 kJ/mol voor een 100 AA eiwit. </a:t>
            </a:r>
          </a:p>
          <a:p>
            <a:r>
              <a:rPr lang="nl-NL" sz="2400" dirty="0"/>
              <a:t>Denk aan een H-brug: 8-20 kJ/mol</a:t>
            </a:r>
          </a:p>
          <a:p>
            <a:r>
              <a:rPr lang="nl-NL" sz="2400" dirty="0"/>
              <a:t>(Deels) ontvouwen van eiwitten gebeurt dan ook met regelmaat</a:t>
            </a:r>
          </a:p>
          <a:p>
            <a:r>
              <a:rPr lang="nl-NL" sz="2400" dirty="0"/>
              <a:t>Begin: hydrofobe interacties (water ontsnapt!)</a:t>
            </a:r>
          </a:p>
          <a:p>
            <a:endParaRPr lang="nl-NL" sz="24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1AF87AD-EEB4-EC48-9A45-4C4A09700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409" y="1712665"/>
            <a:ext cx="6148158" cy="441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7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D258DF-62CC-C14C-B5F8-D9993BE78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Aminozurentoets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284D45E-F69A-5A47-850E-D0FB7798C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151120" cy="4525963"/>
          </a:xfrm>
        </p:spPr>
        <p:txBody>
          <a:bodyPr/>
          <a:lstStyle/>
          <a:p>
            <a:r>
              <a:rPr lang="nl-NL" dirty="0"/>
              <a:t>Maandag 4 oktober: </a:t>
            </a:r>
            <a:br>
              <a:rPr lang="nl-NL" dirty="0"/>
            </a:br>
            <a:r>
              <a:rPr lang="nl-NL" dirty="0"/>
              <a:t>in de les</a:t>
            </a:r>
          </a:p>
          <a:p>
            <a:endParaRPr lang="nl-NL" dirty="0"/>
          </a:p>
          <a:p>
            <a:r>
              <a:rPr lang="nl-NL" dirty="0"/>
              <a:t>Oefenen: zie BB, python oefenprogramma?</a:t>
            </a:r>
          </a:p>
          <a:p>
            <a:endParaRPr lang="nl-NL" dirty="0"/>
          </a:p>
          <a:p>
            <a:r>
              <a:rPr lang="nl-NL" dirty="0"/>
              <a:t>App </a:t>
            </a:r>
            <a:r>
              <a:rPr lang="nl-NL" dirty="0" err="1"/>
              <a:t>iphone</a:t>
            </a:r>
            <a:r>
              <a:rPr lang="nl-NL" dirty="0"/>
              <a:t>, </a:t>
            </a:r>
            <a:r>
              <a:rPr lang="nl-NL" dirty="0" err="1"/>
              <a:t>android</a:t>
            </a:r>
            <a:r>
              <a:rPr lang="nl-NL" dirty="0"/>
              <a:t>?</a:t>
            </a:r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47901DB-E26D-7F45-BDD2-1541E3182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096" y="1600201"/>
            <a:ext cx="554430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30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2641F9-5AE4-AA4B-9F60-BF39A653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nu de rol van </a:t>
            </a:r>
            <a:r>
              <a:rPr lang="nl-NL" dirty="0" err="1"/>
              <a:t>chaperones</a:t>
            </a:r>
            <a:r>
              <a:rPr lang="nl-NL" dirty="0"/>
              <a:t>???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85D17E-2D1D-264D-B503-938C16472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 err="1"/>
              <a:t>Chaperones</a:t>
            </a:r>
            <a:r>
              <a:rPr lang="nl-NL" sz="2800" dirty="0"/>
              <a:t> verkleinen de kans dat een eiwit in een verkeerd deel van de </a:t>
            </a:r>
            <a:r>
              <a:rPr lang="nl-NL" sz="2800" dirty="0" err="1"/>
              <a:t>funnel</a:t>
            </a:r>
            <a:r>
              <a:rPr lang="nl-NL" sz="2800" dirty="0"/>
              <a:t> belanden</a:t>
            </a:r>
          </a:p>
          <a:p>
            <a:r>
              <a:rPr lang="nl-NL" sz="2800" dirty="0"/>
              <a:t>Een </a:t>
            </a:r>
            <a:r>
              <a:rPr lang="nl-NL" sz="2800" dirty="0" err="1"/>
              <a:t>misgevouwen</a:t>
            </a:r>
            <a:r>
              <a:rPr lang="nl-NL" sz="2800" dirty="0"/>
              <a:t> eiwit kan óf gaan aggregeren, óf is niet functioneel en wordt herkend en </a:t>
            </a:r>
            <a:br>
              <a:rPr lang="nl-NL" sz="2800" dirty="0"/>
            </a:br>
            <a:r>
              <a:rPr lang="nl-NL" sz="2800" dirty="0"/>
              <a:t>afgebroken door het </a:t>
            </a:r>
            <a:r>
              <a:rPr lang="nl-NL" sz="2800" dirty="0" err="1"/>
              <a:t>proteasoom</a:t>
            </a:r>
            <a:r>
              <a:rPr lang="nl-NL" sz="2800" dirty="0"/>
              <a:t>, óf kan</a:t>
            </a:r>
            <a:br>
              <a:rPr lang="nl-NL" sz="2800" dirty="0"/>
            </a:br>
            <a:r>
              <a:rPr lang="nl-NL" sz="2800" dirty="0"/>
              <a:t>juist een ziekmakende functie hebben.</a:t>
            </a:r>
          </a:p>
          <a:p>
            <a:r>
              <a:rPr lang="nl-NL" sz="2800" dirty="0"/>
              <a:t>Denk aan bepaalde vormen van kanker, </a:t>
            </a:r>
            <a:br>
              <a:rPr lang="nl-NL" sz="2800" dirty="0"/>
            </a:br>
            <a:r>
              <a:rPr lang="nl-NL" sz="2800" dirty="0"/>
              <a:t>alzheimer, </a:t>
            </a:r>
            <a:r>
              <a:rPr lang="nl-NL" sz="2800" dirty="0" err="1"/>
              <a:t>parkinson</a:t>
            </a:r>
            <a:endParaRPr lang="nl-NL" sz="28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D826B3C-6234-0841-844A-3BEFC8BF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803" y="3129280"/>
            <a:ext cx="4174764" cy="2996884"/>
          </a:xfrm>
          <a:prstGeom prst="rect">
            <a:avLst/>
          </a:prstGeom>
        </p:spPr>
      </p:pic>
      <p:sp>
        <p:nvSpPr>
          <p:cNvPr id="5" name="Ovaal 4">
            <a:extLst>
              <a:ext uri="{FF2B5EF4-FFF2-40B4-BE49-F238E27FC236}">
                <a16:creationId xmlns:a16="http://schemas.microsoft.com/office/drawing/2014/main" id="{344F2140-6A8F-C148-9028-6C3560B568EA}"/>
              </a:ext>
            </a:extLst>
          </p:cNvPr>
          <p:cNvSpPr/>
          <p:nvPr/>
        </p:nvSpPr>
        <p:spPr>
          <a:xfrm>
            <a:off x="9794240" y="5201920"/>
            <a:ext cx="1259840" cy="528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6326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2641F9-5AE4-AA4B-9F60-BF39A653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nu de rol van </a:t>
            </a:r>
            <a:r>
              <a:rPr lang="nl-NL" dirty="0" err="1"/>
              <a:t>chaperones</a:t>
            </a:r>
            <a:r>
              <a:rPr lang="nl-NL" dirty="0"/>
              <a:t>???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85D17E-2D1D-264D-B503-938C16472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599680" cy="4525963"/>
          </a:xfrm>
        </p:spPr>
        <p:txBody>
          <a:bodyPr/>
          <a:lstStyle/>
          <a:p>
            <a:r>
              <a:rPr lang="nl-NL" sz="2800" dirty="0" err="1"/>
              <a:t>Chaperones</a:t>
            </a:r>
            <a:r>
              <a:rPr lang="nl-NL" sz="2800" dirty="0"/>
              <a:t> verkleinen de kans dat een eiwit in een verkeerd deel van de </a:t>
            </a:r>
            <a:r>
              <a:rPr lang="nl-NL" sz="2800" dirty="0" err="1"/>
              <a:t>funnel</a:t>
            </a:r>
            <a:r>
              <a:rPr lang="nl-NL" sz="2800" dirty="0"/>
              <a:t> belanden</a:t>
            </a:r>
          </a:p>
          <a:p>
            <a:r>
              <a:rPr lang="nl-NL" sz="2800" dirty="0"/>
              <a:t>In de cel is het “</a:t>
            </a:r>
            <a:r>
              <a:rPr lang="nl-NL" sz="2800" dirty="0" err="1"/>
              <a:t>crowded</a:t>
            </a:r>
            <a:r>
              <a:rPr lang="nl-NL" sz="2800" dirty="0"/>
              <a:t>”, de concentratie biomoleculen is extreem hoog</a:t>
            </a:r>
          </a:p>
          <a:p>
            <a:endParaRPr lang="nl-NL" sz="2800" dirty="0"/>
          </a:p>
          <a:p>
            <a:r>
              <a:rPr lang="nl-NL" sz="2800" dirty="0"/>
              <a:t>De uiteindelijke vorm van een eiwit wordt NIET bepaald door de </a:t>
            </a:r>
            <a:r>
              <a:rPr lang="nl-NL" sz="2800" dirty="0" err="1"/>
              <a:t>chaperone</a:t>
            </a:r>
            <a:r>
              <a:rPr lang="nl-NL" sz="2800" dirty="0"/>
              <a:t>!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C4DCA1C-DF3E-AA4B-A9E6-56DA19C7D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0" y="1668464"/>
            <a:ext cx="3175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47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Ongestructureerd of meerdere structuren?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grote groep eiwitten in eukaryoten is (deels) ongestructureerd. </a:t>
            </a:r>
            <a:r>
              <a:rPr lang="nl-NL" i="1" dirty="0" err="1"/>
              <a:t>Instrinsically</a:t>
            </a:r>
            <a:r>
              <a:rPr lang="nl-NL" i="1" dirty="0"/>
              <a:t> </a:t>
            </a:r>
            <a:r>
              <a:rPr lang="nl-NL" i="1" dirty="0" err="1"/>
              <a:t>unstructured</a:t>
            </a:r>
            <a:endParaRPr lang="nl-NL" i="1" dirty="0"/>
          </a:p>
          <a:p>
            <a:r>
              <a:rPr lang="nl-NL" dirty="0"/>
              <a:t>Vaak geeft interactie met andere biomoleculen een vorm van structuur. Bijvoorbeeld binden aan DNA</a:t>
            </a:r>
          </a:p>
          <a:p>
            <a:r>
              <a:rPr lang="nl-NL" dirty="0"/>
              <a:t>Kleine groep kan meerdere </a:t>
            </a:r>
            <a:r>
              <a:rPr lang="nl-NL" dirty="0" err="1"/>
              <a:t>natieve</a:t>
            </a:r>
            <a:r>
              <a:rPr lang="nl-NL" dirty="0"/>
              <a:t> structuren aannemen, afhankelijk van omgeving en binden van liganden</a:t>
            </a:r>
          </a:p>
        </p:txBody>
      </p:sp>
    </p:spTree>
    <p:extLst>
      <p:ext uri="{BB962C8B-B14F-4D97-AF65-F5344CB8AC3E}">
        <p14:creationId xmlns:p14="http://schemas.microsoft.com/office/powerpoint/2010/main" val="1626590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Ongestructureerd of meerdere structuren?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Kleine groep kan meerdere </a:t>
            </a:r>
            <a:r>
              <a:rPr lang="nl-NL" dirty="0" err="1"/>
              <a:t>natieve</a:t>
            </a:r>
            <a:r>
              <a:rPr lang="nl-NL" dirty="0"/>
              <a:t> structuren aannemen, afhankelijk van omgeving en binden van liganden</a:t>
            </a:r>
          </a:p>
          <a:p>
            <a:r>
              <a:rPr lang="nl-NL" dirty="0"/>
              <a:t>Deze twee structuren zijn in evenwicht, het binden van receptor of ligand verandert dit evenwicht</a:t>
            </a:r>
          </a:p>
          <a:p>
            <a:r>
              <a:rPr lang="nl-NL"/>
              <a:t>Lymphotactin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10" y="3709666"/>
            <a:ext cx="5544690" cy="28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8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57"/>
          <a:stretch/>
        </p:blipFill>
        <p:spPr>
          <a:xfrm>
            <a:off x="2053176" y="1653034"/>
            <a:ext cx="8007531" cy="135638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F90132-CA2A-4654-80DC-6877D4175C72}"/>
              </a:ext>
            </a:extLst>
          </p:cNvPr>
          <p:cNvSpPr/>
          <p:nvPr/>
        </p:nvSpPr>
        <p:spPr>
          <a:xfrm>
            <a:off x="1719948" y="338614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Aminozuren</a:t>
            </a:r>
            <a:endParaRPr lang="nl-NL" sz="3200" dirty="0"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53175" y="3764686"/>
            <a:ext cx="56873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/>
              <a:t>pK</a:t>
            </a:r>
            <a:r>
              <a:rPr lang="nl-NL" sz="2800" baseline="-25000" dirty="0" err="1"/>
              <a:t>a</a:t>
            </a:r>
            <a:r>
              <a:rPr lang="nl-NL" sz="2800" dirty="0"/>
              <a:t> </a:t>
            </a:r>
            <a:r>
              <a:rPr lang="nl-NL" sz="2800" dirty="0" err="1"/>
              <a:t>carboxylgroep</a:t>
            </a:r>
            <a:r>
              <a:rPr lang="nl-NL" sz="2800" dirty="0"/>
              <a:t> = 2</a:t>
            </a:r>
          </a:p>
          <a:p>
            <a:endParaRPr lang="nl-NL" sz="2800" dirty="0"/>
          </a:p>
          <a:p>
            <a:r>
              <a:rPr lang="nl-NL" sz="2800" dirty="0" err="1"/>
              <a:t>pK</a:t>
            </a:r>
            <a:r>
              <a:rPr lang="nl-NL" sz="2800" baseline="-25000" dirty="0" err="1"/>
              <a:t>a</a:t>
            </a:r>
            <a:r>
              <a:rPr lang="nl-NL" sz="2800" dirty="0"/>
              <a:t> aminogroep = 9</a:t>
            </a:r>
          </a:p>
          <a:p>
            <a:endParaRPr lang="nl-NL" sz="2800" dirty="0"/>
          </a:p>
          <a:p>
            <a:r>
              <a:rPr lang="nl-NL" sz="2800" dirty="0"/>
              <a:t>Welke vorm kom je tegen bij pH 7,4? </a:t>
            </a:r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88F61CEA-D02F-A146-B9D4-621059D4A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33" r="74057"/>
          <a:stretch/>
        </p:blipFill>
        <p:spPr>
          <a:xfrm>
            <a:off x="2138287" y="3093314"/>
            <a:ext cx="1994675" cy="53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57"/>
          <a:stretch/>
        </p:blipFill>
        <p:spPr>
          <a:xfrm>
            <a:off x="2053176" y="1653034"/>
            <a:ext cx="8007531" cy="135638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F90132-CA2A-4654-80DC-6877D4175C72}"/>
              </a:ext>
            </a:extLst>
          </p:cNvPr>
          <p:cNvSpPr/>
          <p:nvPr/>
        </p:nvSpPr>
        <p:spPr>
          <a:xfrm>
            <a:off x="1719948" y="338614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Aminozuren</a:t>
            </a:r>
            <a:endParaRPr lang="nl-NL" sz="3200" dirty="0"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53175" y="3764686"/>
            <a:ext cx="4014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pK</a:t>
            </a:r>
            <a:r>
              <a:rPr lang="nl-NL" baseline="-25000" dirty="0" err="1"/>
              <a:t>a</a:t>
            </a:r>
            <a:r>
              <a:rPr lang="nl-NL" dirty="0"/>
              <a:t> </a:t>
            </a:r>
            <a:r>
              <a:rPr lang="nl-NL" dirty="0" err="1"/>
              <a:t>carboxylgroep</a:t>
            </a:r>
            <a:r>
              <a:rPr lang="nl-NL" dirty="0"/>
              <a:t> = 2</a:t>
            </a:r>
          </a:p>
          <a:p>
            <a:endParaRPr lang="nl-NL" dirty="0"/>
          </a:p>
          <a:p>
            <a:r>
              <a:rPr lang="nl-NL" dirty="0" err="1"/>
              <a:t>pK</a:t>
            </a:r>
            <a:r>
              <a:rPr lang="nl-NL" baseline="-25000" dirty="0" err="1"/>
              <a:t>a</a:t>
            </a:r>
            <a:r>
              <a:rPr lang="nl-NL" dirty="0"/>
              <a:t> aminogroep = 9</a:t>
            </a:r>
          </a:p>
          <a:p>
            <a:endParaRPr lang="nl-NL" dirty="0"/>
          </a:p>
          <a:p>
            <a:r>
              <a:rPr lang="nl-NL" dirty="0"/>
              <a:t>Welke vorm kom je tegen bij pH 7,4? </a:t>
            </a:r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88F61CEA-D02F-A146-B9D4-621059D4A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33" r="74057"/>
          <a:stretch/>
        </p:blipFill>
        <p:spPr>
          <a:xfrm>
            <a:off x="2138287" y="3093314"/>
            <a:ext cx="1994675" cy="532523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E767715B-D957-DC4D-8ADC-4F03282403B3}"/>
              </a:ext>
            </a:extLst>
          </p:cNvPr>
          <p:cNvSpPr txBox="1"/>
          <p:nvPr/>
        </p:nvSpPr>
        <p:spPr>
          <a:xfrm>
            <a:off x="6543353" y="3615953"/>
            <a:ext cx="4057521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pH &gt; </a:t>
            </a:r>
            <a:r>
              <a:rPr lang="nl-NL" dirty="0" err="1"/>
              <a:t>pKa</a:t>
            </a:r>
            <a:r>
              <a:rPr lang="nl-NL" dirty="0"/>
              <a:t> 	→ 	[A-] &gt; [HA]</a:t>
            </a:r>
          </a:p>
          <a:p>
            <a:endParaRPr lang="nl-NL" dirty="0"/>
          </a:p>
          <a:p>
            <a:r>
              <a:rPr lang="nl-NL" dirty="0"/>
              <a:t>pH &lt; </a:t>
            </a:r>
            <a:r>
              <a:rPr lang="nl-NL" dirty="0" err="1"/>
              <a:t>pKa</a:t>
            </a:r>
            <a:r>
              <a:rPr lang="nl-NL" dirty="0"/>
              <a:t> 	→	[A-] &lt; [HA]</a:t>
            </a:r>
          </a:p>
          <a:p>
            <a:endParaRPr lang="nl-NL" dirty="0"/>
          </a:p>
          <a:p>
            <a:r>
              <a:rPr lang="nl-NL" dirty="0"/>
              <a:t>pH hoger dan </a:t>
            </a:r>
            <a:r>
              <a:rPr lang="nl-NL" dirty="0" err="1"/>
              <a:t>pKa</a:t>
            </a:r>
            <a:r>
              <a:rPr lang="nl-NL" dirty="0"/>
              <a:t>, basisch (hoge pH)</a:t>
            </a:r>
          </a:p>
          <a:p>
            <a:endParaRPr lang="nl-NL" dirty="0"/>
          </a:p>
          <a:p>
            <a:r>
              <a:rPr lang="nl-NL" dirty="0"/>
              <a:t>pH lager dan </a:t>
            </a:r>
            <a:r>
              <a:rPr lang="nl-NL" dirty="0" err="1"/>
              <a:t>pKa</a:t>
            </a:r>
            <a:r>
              <a:rPr lang="nl-NL" dirty="0"/>
              <a:t>, zuur (lage pH)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853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Zuur-base aminozuren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4" y="1467465"/>
            <a:ext cx="5776069" cy="4525963"/>
          </a:xfr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03" y="1467465"/>
            <a:ext cx="5537903" cy="401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6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23" y="1229939"/>
            <a:ext cx="7688850" cy="5508512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F90132-CA2A-4654-80DC-6877D4175C72}"/>
              </a:ext>
            </a:extLst>
          </p:cNvPr>
          <p:cNvSpPr/>
          <p:nvPr/>
        </p:nvSpPr>
        <p:spPr>
          <a:xfrm>
            <a:off x="358508" y="379254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dirty="0">
                <a:cs typeface="Arial"/>
              </a:rPr>
              <a:t>Aminozuren zijn </a:t>
            </a:r>
            <a:r>
              <a:rPr lang="nl-NL" sz="4000" dirty="0" err="1">
                <a:cs typeface="Arial"/>
              </a:rPr>
              <a:t>zwitterionen</a:t>
            </a:r>
            <a:endParaRPr lang="nl-NL" sz="3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996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21319" y="1271628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Teken:</a:t>
            </a:r>
          </a:p>
          <a:p>
            <a:pPr marL="514350" indent="-514350">
              <a:buFont typeface="+mj-lt"/>
              <a:buAutoNum type="alphaLcParenR"/>
            </a:pPr>
            <a:r>
              <a:rPr lang="nl-NL" sz="2400" dirty="0" err="1"/>
              <a:t>valine</a:t>
            </a:r>
            <a:r>
              <a:rPr lang="nl-NL" sz="2400" dirty="0"/>
              <a:t> bij pH = 4</a:t>
            </a:r>
          </a:p>
          <a:p>
            <a:pPr marL="514350" indent="-514350">
              <a:buFont typeface="+mj-lt"/>
              <a:buAutoNum type="alphaLcParenR"/>
            </a:pPr>
            <a:r>
              <a:rPr lang="nl-NL" sz="2400" dirty="0" err="1"/>
              <a:t>leucine</a:t>
            </a:r>
            <a:r>
              <a:rPr lang="nl-NL" sz="2400" dirty="0"/>
              <a:t> bij pH = 7</a:t>
            </a:r>
          </a:p>
          <a:p>
            <a:pPr marL="514350" indent="-514350">
              <a:buFont typeface="+mj-lt"/>
              <a:buAutoNum type="alphaLcParenR"/>
            </a:pPr>
            <a:r>
              <a:rPr lang="nl-NL" sz="2400" dirty="0"/>
              <a:t>glycine bij pH = 1</a:t>
            </a:r>
          </a:p>
          <a:p>
            <a:pPr marL="514350" indent="-514350">
              <a:buFont typeface="+mj-lt"/>
              <a:buAutoNum type="alphaLcParenR"/>
            </a:pPr>
            <a:r>
              <a:rPr lang="nl-NL" sz="2400" dirty="0"/>
              <a:t>alanine bij pH = 11</a:t>
            </a:r>
          </a:p>
        </p:txBody>
      </p:sp>
      <p:pic>
        <p:nvPicPr>
          <p:cNvPr id="4" name="Tijdelijke aanduiding voor inhoud 5"/>
          <p:cNvPicPr>
            <a:picLocks noChangeAspect="1"/>
          </p:cNvPicPr>
          <p:nvPr/>
        </p:nvPicPr>
        <p:blipFill rotWithShape="1">
          <a:blip r:embed="rId2"/>
          <a:srcRect l="-2179" t="3935" r="1682"/>
          <a:stretch/>
        </p:blipFill>
        <p:spPr bwMode="auto">
          <a:xfrm>
            <a:off x="6159704" y="578574"/>
            <a:ext cx="5464790" cy="4770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457180-C030-424E-9346-BBE80F305001}"/>
              </a:ext>
            </a:extLst>
          </p:cNvPr>
          <p:cNvSpPr/>
          <p:nvPr/>
        </p:nvSpPr>
        <p:spPr>
          <a:xfrm>
            <a:off x="236588" y="418782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dirty="0">
                <a:cs typeface="Arial"/>
              </a:rPr>
              <a:t>Oefening</a:t>
            </a:r>
            <a:endParaRPr lang="nl-NL" sz="3200" dirty="0">
              <a:cs typeface="Arial"/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6A78B47B-579D-4F10-ABCC-51D8F5ADB9DF}"/>
              </a:ext>
            </a:extLst>
          </p:cNvPr>
          <p:cNvSpPr txBox="1">
            <a:spLocks/>
          </p:cNvSpPr>
          <p:nvPr/>
        </p:nvSpPr>
        <p:spPr>
          <a:xfrm>
            <a:off x="5938888" y="5767926"/>
            <a:ext cx="6357252" cy="336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/>
              <a:t>* For these </a:t>
            </a:r>
            <a:r>
              <a:rPr lang="nl-NL" sz="1200" dirty="0" err="1"/>
              <a:t>amino</a:t>
            </a:r>
            <a:r>
              <a:rPr lang="nl-NL" sz="1200" dirty="0"/>
              <a:t> </a:t>
            </a:r>
            <a:r>
              <a:rPr lang="nl-NL" sz="1200" dirty="0" err="1"/>
              <a:t>acids</a:t>
            </a:r>
            <a:r>
              <a:rPr lang="nl-NL" sz="1200" dirty="0"/>
              <a:t>, </a:t>
            </a:r>
            <a:r>
              <a:rPr lang="nl-NL" sz="1200" dirty="0" err="1"/>
              <a:t>the</a:t>
            </a:r>
            <a:r>
              <a:rPr lang="nl-NL" sz="1200" dirty="0"/>
              <a:t> R-</a:t>
            </a:r>
            <a:r>
              <a:rPr lang="nl-NL" sz="1200" dirty="0" err="1"/>
              <a:t>group</a:t>
            </a:r>
            <a:r>
              <a:rPr lang="nl-NL" sz="1200" dirty="0"/>
              <a:t> </a:t>
            </a:r>
            <a:r>
              <a:rPr lang="nl-NL" sz="1200" dirty="0" err="1"/>
              <a:t>ionization</a:t>
            </a:r>
            <a:r>
              <a:rPr lang="nl-NL" sz="1200" dirty="0"/>
              <a:t> </a:t>
            </a:r>
            <a:r>
              <a:rPr lang="nl-NL" sz="1200" dirty="0" err="1"/>
              <a:t>occurs</a:t>
            </a:r>
            <a:r>
              <a:rPr lang="nl-NL" sz="1200" dirty="0"/>
              <a:t> </a:t>
            </a:r>
            <a:r>
              <a:rPr lang="nl-NL" sz="1200" dirty="0" err="1"/>
              <a:t>before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el-GR" sz="1200" dirty="0"/>
              <a:t>α</a:t>
            </a:r>
            <a:r>
              <a:rPr lang="nl-NL" sz="1200" dirty="0"/>
              <a:t>-NH</a:t>
            </a:r>
            <a:r>
              <a:rPr lang="nl-NL" sz="1200" baseline="-25000" dirty="0"/>
              <a:t>3</a:t>
            </a:r>
            <a:r>
              <a:rPr lang="nl-NL" sz="1200" baseline="30000" dirty="0"/>
              <a:t>+</a:t>
            </a:r>
            <a:r>
              <a:rPr lang="nl-NL" sz="1200" dirty="0"/>
              <a:t> </a:t>
            </a:r>
            <a:r>
              <a:rPr lang="nl-NL" sz="1200" dirty="0" err="1"/>
              <a:t>ionization</a:t>
            </a:r>
            <a:endParaRPr lang="nl-NL" sz="12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71AD0590-7954-2143-B3DD-59B745DA1C50}"/>
              </a:ext>
            </a:extLst>
          </p:cNvPr>
          <p:cNvSpPr txBox="1"/>
          <p:nvPr/>
        </p:nvSpPr>
        <p:spPr>
          <a:xfrm>
            <a:off x="890418" y="4148365"/>
            <a:ext cx="405752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pH &gt; </a:t>
            </a:r>
            <a:r>
              <a:rPr lang="nl-NL" dirty="0" err="1"/>
              <a:t>pKa</a:t>
            </a:r>
            <a:r>
              <a:rPr lang="nl-NL" dirty="0"/>
              <a:t> 	→ 	[A-] &gt; [HA]</a:t>
            </a:r>
          </a:p>
          <a:p>
            <a:r>
              <a:rPr lang="nl-NL" dirty="0"/>
              <a:t>pH &lt; </a:t>
            </a:r>
            <a:r>
              <a:rPr lang="nl-NL" dirty="0" err="1"/>
              <a:t>pKa</a:t>
            </a:r>
            <a:r>
              <a:rPr lang="nl-NL" dirty="0"/>
              <a:t> 	→	[A-] &lt; [HA]</a:t>
            </a:r>
          </a:p>
          <a:p>
            <a:r>
              <a:rPr lang="nl-NL" dirty="0"/>
              <a:t>pH hoger dan </a:t>
            </a:r>
            <a:r>
              <a:rPr lang="nl-NL" dirty="0" err="1"/>
              <a:t>pKa</a:t>
            </a:r>
            <a:r>
              <a:rPr lang="nl-NL" dirty="0"/>
              <a:t>, basisch (hoge pH)</a:t>
            </a:r>
          </a:p>
          <a:p>
            <a:r>
              <a:rPr lang="nl-NL" dirty="0"/>
              <a:t>pH lager dan </a:t>
            </a:r>
            <a:r>
              <a:rPr lang="nl-NL" dirty="0" err="1"/>
              <a:t>pKa</a:t>
            </a:r>
            <a:r>
              <a:rPr lang="nl-NL" dirty="0"/>
              <a:t>, zuur (lage pH)</a:t>
            </a:r>
          </a:p>
        </p:txBody>
      </p:sp>
    </p:spTree>
    <p:extLst>
      <p:ext uri="{BB962C8B-B14F-4D97-AF65-F5344CB8AC3E}">
        <p14:creationId xmlns:p14="http://schemas.microsoft.com/office/powerpoint/2010/main" val="182771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Hanze MD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Hanze MD</Template>
  <TotalTime>1845</TotalTime>
  <Words>1461</Words>
  <Application>Microsoft Macintosh PowerPoint</Application>
  <PresentationFormat>Breedbeeld</PresentationFormat>
  <Paragraphs>283</Paragraphs>
  <Slides>43</Slides>
  <Notes>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43</vt:i4>
      </vt:variant>
    </vt:vector>
  </HeadingPairs>
  <TitlesOfParts>
    <vt:vector size="47" baseType="lpstr">
      <vt:lpstr>Arial</vt:lpstr>
      <vt:lpstr>Calibri</vt:lpstr>
      <vt:lpstr>Symbol</vt:lpstr>
      <vt:lpstr>Hanze MD</vt:lpstr>
      <vt:lpstr>Biochemie 1 voor bioinformatici Les 4 </vt:lpstr>
      <vt:lpstr>Programma (voorlopig)</vt:lpstr>
      <vt:lpstr>Aminozuren</vt:lpstr>
      <vt:lpstr>Aminozurentoets</vt:lpstr>
      <vt:lpstr>PowerPoint-presentatie</vt:lpstr>
      <vt:lpstr>PowerPoint-presentatie</vt:lpstr>
      <vt:lpstr>Zuur-base aminozuren</vt:lpstr>
      <vt:lpstr>PowerPoint-presentatie</vt:lpstr>
      <vt:lpstr>PowerPoint-presentatie</vt:lpstr>
      <vt:lpstr>PowerPoint-presentatie</vt:lpstr>
      <vt:lpstr>PowerPoint-presentatie</vt:lpstr>
      <vt:lpstr>Primaire structuur: peptiden</vt:lpstr>
      <vt:lpstr>Peptiden hebben richting</vt:lpstr>
      <vt:lpstr>Protein backbone</vt:lpstr>
      <vt:lpstr>Di-sulfide bruggen zijn covalente crosslinks</vt:lpstr>
      <vt:lpstr>Peptidebond is planar</vt:lpstr>
      <vt:lpstr>Peptidebond has double bond character</vt:lpstr>
      <vt:lpstr>Cis en trans peptidebindingen</vt:lpstr>
      <vt:lpstr>De twee andere bindingen in backbone kunnen wel vrij draaien</vt:lpstr>
      <vt:lpstr>Combinaties van dihedrale hoeken zijn beperkt</vt:lpstr>
      <vt:lpstr>Opdracht</vt:lpstr>
      <vt:lpstr>Secundaire structuur: a-helix</vt:lpstr>
      <vt:lpstr>Secundaire structuur: a-helix</vt:lpstr>
      <vt:lpstr>Secundaire structuur: b-sheet</vt:lpstr>
      <vt:lpstr>Secundaire structuur: b-sheet</vt:lpstr>
      <vt:lpstr>Secundaire structuur: b-sheet</vt:lpstr>
      <vt:lpstr>Secundaire structuur: b-sheet</vt:lpstr>
      <vt:lpstr>Secundaire structuur: b-sheet</vt:lpstr>
      <vt:lpstr>Parallel of antiparallel?</vt:lpstr>
      <vt:lpstr>Reverse turns en loops</vt:lpstr>
      <vt:lpstr>Tertiare structuur: het vouwen van eiwitten</vt:lpstr>
      <vt:lpstr>Myoglobine</vt:lpstr>
      <vt:lpstr>Quaternaire structuur</vt:lpstr>
      <vt:lpstr>Van primaire sequentie naar structuur?</vt:lpstr>
      <vt:lpstr>De sequentie van een eiwit bepaalt de drie-dimensionale structuur: Het experiment van Afinsen (jaren ‘50)</vt:lpstr>
      <vt:lpstr>Experiment van afinsen</vt:lpstr>
      <vt:lpstr>Levinthal paradox</vt:lpstr>
      <vt:lpstr>Oplossing: cumulatieve selectie</vt:lpstr>
      <vt:lpstr>Folding funnel</vt:lpstr>
      <vt:lpstr>Wat is nu de rol van chaperones???</vt:lpstr>
      <vt:lpstr>Wat is nu de rol van chaperones???</vt:lpstr>
      <vt:lpstr>Ongestructureerd of meerdere structuren?</vt:lpstr>
      <vt:lpstr>Ongestructureerd of meerdere structuren?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Biochemie 1 voor bioinformatici </dc:title>
  <dc:creator>Nabuurs SM, Sanne</dc:creator>
  <cp:lastModifiedBy>Nabuurs SM, Sanne</cp:lastModifiedBy>
  <cp:revision>26</cp:revision>
  <dcterms:created xsi:type="dcterms:W3CDTF">2016-07-08T12:55:23Z</dcterms:created>
  <dcterms:modified xsi:type="dcterms:W3CDTF">2021-09-23T07:44:18Z</dcterms:modified>
</cp:coreProperties>
</file>